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57" r:id="rId4"/>
    <p:sldId id="258" r:id="rId5"/>
    <p:sldId id="294" r:id="rId6"/>
    <p:sldId id="292" r:id="rId7"/>
    <p:sldId id="260" r:id="rId8"/>
    <p:sldId id="261" r:id="rId9"/>
    <p:sldId id="262" r:id="rId10"/>
    <p:sldId id="263" r:id="rId11"/>
    <p:sldId id="280" r:id="rId12"/>
    <p:sldId id="264" r:id="rId13"/>
    <p:sldId id="272" r:id="rId14"/>
    <p:sldId id="273" r:id="rId15"/>
    <p:sldId id="274" r:id="rId16"/>
    <p:sldId id="267" r:id="rId17"/>
    <p:sldId id="268" r:id="rId18"/>
    <p:sldId id="277" r:id="rId19"/>
    <p:sldId id="275" r:id="rId20"/>
    <p:sldId id="286" r:id="rId21"/>
    <p:sldId id="290" r:id="rId22"/>
    <p:sldId id="287" r:id="rId23"/>
    <p:sldId id="289" r:id="rId24"/>
    <p:sldId id="293" r:id="rId25"/>
    <p:sldId id="278" r:id="rId26"/>
    <p:sldId id="283" r:id="rId27"/>
  </p:sldIdLst>
  <p:sldSz cx="12192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2324"/>
    <a:srgbClr val="D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51" d="100"/>
          <a:sy n="51" d="100"/>
        </p:scale>
        <p:origin x="185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B14F16-203C-4487-A20B-C10CF70A9DB6}" type="doc">
      <dgm:prSet loTypeId="urn:microsoft.com/office/officeart/2008/layout/VerticalCurvedList" loCatId="list" qsTypeId="urn:microsoft.com/office/officeart/2005/8/quickstyle/simple1#1" qsCatId="simple" csTypeId="urn:microsoft.com/office/officeart/2005/8/colors/colorful1#1" csCatId="colorful" phldr="1"/>
      <dgm:spPr/>
      <dgm:t>
        <a:bodyPr/>
        <a:lstStyle/>
        <a:p>
          <a:endParaRPr lang="el-GR"/>
        </a:p>
      </dgm:t>
    </dgm:pt>
    <dgm:pt modelId="{3A780574-6787-4A4B-A142-3DAC837CCE98}">
      <dgm:prSet phldrT="[Κείμενο]" custT="1"/>
      <dgm:spPr>
        <a:xfrm>
          <a:off x="235621" y="156952"/>
          <a:ext cx="3240619" cy="314068"/>
        </a:xfrm>
        <a:prstGeom prst="rect">
          <a:avLst/>
        </a:prstGeom>
        <a:solidFill>
          <a:srgbClr val="9F2936">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3200" dirty="0">
              <a:solidFill>
                <a:sysClr val="window" lastClr="FFFFFF"/>
              </a:solidFill>
              <a:latin typeface="Garamond" panose="02020404030301010803"/>
              <a:ea typeface="+mn-ea"/>
              <a:cs typeface="+mn-cs"/>
            </a:rPr>
            <a:t>Ο μισθός ως μέσο ελέγχου</a:t>
          </a:r>
        </a:p>
      </dgm:t>
    </dgm:pt>
    <dgm:pt modelId="{EA9F8FA0-0000-4080-9C5F-17C45686B2FE}" type="parTrans" cxnId="{FA08A9D6-288D-4D64-A2AD-A2E160343A6E}">
      <dgm:prSet/>
      <dgm:spPr/>
      <dgm:t>
        <a:bodyPr/>
        <a:lstStyle/>
        <a:p>
          <a:endParaRPr lang="el-GR" sz="3200"/>
        </a:p>
      </dgm:t>
    </dgm:pt>
    <dgm:pt modelId="{F5DE5D05-56FB-40B1-8314-D4BD36D41360}" type="sibTrans" cxnId="{FA08A9D6-288D-4D64-A2AD-A2E160343A6E}">
      <dgm:prSet/>
      <dgm:spPr>
        <a:xfrm>
          <a:off x="-2306144" y="-356542"/>
          <a:ext cx="2754609" cy="2754609"/>
        </a:xfrm>
        <a:prstGeom prst="blockArc">
          <a:avLst>
            <a:gd name="adj1" fmla="val 18900000"/>
            <a:gd name="adj2" fmla="val 2700000"/>
            <a:gd name="adj3" fmla="val 784"/>
          </a:avLst>
        </a:prstGeom>
        <a:noFill/>
        <a:ln w="15875" cap="flat" cmpd="sng" algn="ctr">
          <a:solidFill>
            <a:srgbClr val="9F2936">
              <a:hueOff val="0"/>
              <a:satOff val="0"/>
              <a:lumOff val="0"/>
              <a:alphaOff val="0"/>
            </a:srgbClr>
          </a:solidFill>
          <a:prstDash val="solid"/>
        </a:ln>
        <a:effectLst/>
      </dgm:spPr>
      <dgm:t>
        <a:bodyPr/>
        <a:lstStyle/>
        <a:p>
          <a:endParaRPr lang="el-GR" sz="3200"/>
        </a:p>
      </dgm:t>
    </dgm:pt>
    <dgm:pt modelId="{3168AF9D-2191-42E0-BA4E-567042FCF10D}">
      <dgm:prSet phldrT="[Κείμενο]" custT="1"/>
      <dgm:spPr>
        <a:xfrm>
          <a:off x="415684" y="628136"/>
          <a:ext cx="3060557" cy="314068"/>
        </a:xfrm>
        <a:prstGeom prst="rect">
          <a:avLst/>
        </a:prstGeom>
        <a:solidFill>
          <a:srgbClr val="1B587C">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3200" dirty="0">
              <a:solidFill>
                <a:sysClr val="window" lastClr="FFFFFF"/>
              </a:solidFill>
              <a:latin typeface="Garamond" panose="02020404030301010803"/>
              <a:ea typeface="+mn-ea"/>
              <a:cs typeface="+mn-cs"/>
            </a:rPr>
            <a:t>Η πληροφορία που χάνεται</a:t>
          </a:r>
        </a:p>
      </dgm:t>
    </dgm:pt>
    <dgm:pt modelId="{38FE8EAE-1C2F-42C0-821F-BA24130A4EC7}" type="parTrans" cxnId="{A46C39BE-FE87-4BC1-AB99-6770D272352B}">
      <dgm:prSet/>
      <dgm:spPr/>
      <dgm:t>
        <a:bodyPr/>
        <a:lstStyle/>
        <a:p>
          <a:endParaRPr lang="el-GR" sz="3200"/>
        </a:p>
      </dgm:t>
    </dgm:pt>
    <dgm:pt modelId="{2BF23D8C-FDBF-4227-8C2C-AAF5F02E63FE}" type="sibTrans" cxnId="{A46C39BE-FE87-4BC1-AB99-6770D272352B}">
      <dgm:prSet/>
      <dgm:spPr/>
      <dgm:t>
        <a:bodyPr/>
        <a:lstStyle/>
        <a:p>
          <a:endParaRPr lang="el-GR" sz="3200"/>
        </a:p>
      </dgm:t>
    </dgm:pt>
    <dgm:pt modelId="{8443E17D-CE77-447D-904C-6C375C981193}">
      <dgm:prSet phldrT="[Κείμενο]" custT="1"/>
      <dgm:spPr>
        <a:xfrm>
          <a:off x="415684" y="1099320"/>
          <a:ext cx="3060557" cy="314068"/>
        </a:xfrm>
        <a:prstGeom prst="rect">
          <a:avLst/>
        </a:prstGeom>
        <a:solidFill>
          <a:srgbClr val="4E8542">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3200" dirty="0">
              <a:solidFill>
                <a:sysClr val="window" lastClr="FFFFFF"/>
              </a:solidFill>
              <a:latin typeface="Garamond" panose="02020404030301010803"/>
              <a:ea typeface="+mn-ea"/>
              <a:cs typeface="+mn-cs"/>
            </a:rPr>
            <a:t>Η ηλεκτρονική παραπληροφόρηση</a:t>
          </a:r>
        </a:p>
      </dgm:t>
    </dgm:pt>
    <dgm:pt modelId="{697234B6-82D1-4488-85BF-F7E6FA2023D6}" type="parTrans" cxnId="{7DB090C0-53C5-4FB9-896C-AEDC7F78E545}">
      <dgm:prSet/>
      <dgm:spPr/>
      <dgm:t>
        <a:bodyPr/>
        <a:lstStyle/>
        <a:p>
          <a:endParaRPr lang="el-GR" sz="3200"/>
        </a:p>
      </dgm:t>
    </dgm:pt>
    <dgm:pt modelId="{CB8EB768-2159-450F-B0CC-8951DAE2A9CE}" type="sibTrans" cxnId="{7DB090C0-53C5-4FB9-896C-AEDC7F78E545}">
      <dgm:prSet/>
      <dgm:spPr/>
      <dgm:t>
        <a:bodyPr/>
        <a:lstStyle/>
        <a:p>
          <a:endParaRPr lang="el-GR" sz="3200"/>
        </a:p>
      </dgm:t>
    </dgm:pt>
    <dgm:pt modelId="{978B8863-9959-42AD-A499-D6716017A633}">
      <dgm:prSet custT="1"/>
      <dgm:spPr>
        <a:xfrm>
          <a:off x="235621" y="1570504"/>
          <a:ext cx="3240619" cy="314068"/>
        </a:xfrm>
        <a:prstGeom prst="rect">
          <a:avLst/>
        </a:prstGeom>
        <a:solidFill>
          <a:srgbClr val="604878">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n-US" sz="3200" dirty="0">
              <a:solidFill>
                <a:sysClr val="window" lastClr="FFFFFF"/>
              </a:solidFill>
              <a:latin typeface="Garamond" panose="02020404030301010803"/>
              <a:ea typeface="+mn-ea"/>
              <a:cs typeface="+mn-cs"/>
            </a:rPr>
            <a:t>Work life balance </a:t>
          </a:r>
          <a:r>
            <a:rPr lang="el-GR" sz="3200" dirty="0">
              <a:solidFill>
                <a:sysClr val="window" lastClr="FFFFFF"/>
              </a:solidFill>
              <a:latin typeface="Garamond" panose="02020404030301010803"/>
              <a:ea typeface="+mn-ea"/>
              <a:cs typeface="+mn-cs"/>
            </a:rPr>
            <a:t>και </a:t>
          </a:r>
          <a:r>
            <a:rPr lang="en-US" sz="3200" dirty="0">
              <a:solidFill>
                <a:sysClr val="window" lastClr="FFFFFF"/>
              </a:solidFill>
              <a:latin typeface="Garamond" panose="02020404030301010803"/>
              <a:ea typeface="+mn-ea"/>
              <a:cs typeface="+mn-cs"/>
            </a:rPr>
            <a:t>time management</a:t>
          </a:r>
          <a:endParaRPr lang="el-GR" sz="3200" dirty="0">
            <a:solidFill>
              <a:sysClr val="window" lastClr="FFFFFF"/>
            </a:solidFill>
            <a:latin typeface="Garamond" panose="02020404030301010803"/>
            <a:ea typeface="+mn-ea"/>
            <a:cs typeface="+mn-cs"/>
          </a:endParaRPr>
        </a:p>
      </dgm:t>
    </dgm:pt>
    <dgm:pt modelId="{410D86B6-FAC9-4B8A-BE6E-E33D0935D6D6}" type="parTrans" cxnId="{C09A29BB-7F0D-4035-89C5-2735DAF5CC38}">
      <dgm:prSet/>
      <dgm:spPr/>
      <dgm:t>
        <a:bodyPr/>
        <a:lstStyle/>
        <a:p>
          <a:endParaRPr lang="el-GR" sz="3200"/>
        </a:p>
      </dgm:t>
    </dgm:pt>
    <dgm:pt modelId="{99D4EEE1-08E3-4751-A0A6-13A984B269BD}" type="sibTrans" cxnId="{C09A29BB-7F0D-4035-89C5-2735DAF5CC38}">
      <dgm:prSet/>
      <dgm:spPr/>
      <dgm:t>
        <a:bodyPr/>
        <a:lstStyle/>
        <a:p>
          <a:endParaRPr lang="el-GR" sz="3200"/>
        </a:p>
      </dgm:t>
    </dgm:pt>
    <dgm:pt modelId="{382C6A8F-F2BE-4F14-9088-7DFDC08A5443}" type="pres">
      <dgm:prSet presAssocID="{ACB14F16-203C-4487-A20B-C10CF70A9DB6}" presName="Name0" presStyleCnt="0">
        <dgm:presLayoutVars>
          <dgm:chMax val="7"/>
          <dgm:chPref val="7"/>
          <dgm:dir/>
        </dgm:presLayoutVars>
      </dgm:prSet>
      <dgm:spPr/>
    </dgm:pt>
    <dgm:pt modelId="{54477BDC-85E9-4E7C-B151-99F2C4200A24}" type="pres">
      <dgm:prSet presAssocID="{ACB14F16-203C-4487-A20B-C10CF70A9DB6}" presName="Name1" presStyleCnt="0"/>
      <dgm:spPr/>
    </dgm:pt>
    <dgm:pt modelId="{607D8C47-6F68-4195-9972-9D7DDC598CCD}" type="pres">
      <dgm:prSet presAssocID="{ACB14F16-203C-4487-A20B-C10CF70A9DB6}" presName="cycle" presStyleCnt="0"/>
      <dgm:spPr/>
    </dgm:pt>
    <dgm:pt modelId="{ACE42753-76F4-489F-BC43-CD37B44E51D7}" type="pres">
      <dgm:prSet presAssocID="{ACB14F16-203C-4487-A20B-C10CF70A9DB6}" presName="srcNode" presStyleLbl="node1" presStyleIdx="0" presStyleCnt="4"/>
      <dgm:spPr/>
    </dgm:pt>
    <dgm:pt modelId="{FCEDD3F9-4EB1-47F6-AE71-F66D3C41B4EB}" type="pres">
      <dgm:prSet presAssocID="{ACB14F16-203C-4487-A20B-C10CF70A9DB6}" presName="conn" presStyleLbl="parChTrans1D2" presStyleIdx="0" presStyleCnt="1"/>
      <dgm:spPr/>
    </dgm:pt>
    <dgm:pt modelId="{19AD178F-5076-4274-91B9-67A2F51717C7}" type="pres">
      <dgm:prSet presAssocID="{ACB14F16-203C-4487-A20B-C10CF70A9DB6}" presName="extraNode" presStyleLbl="node1" presStyleIdx="0" presStyleCnt="4"/>
      <dgm:spPr/>
    </dgm:pt>
    <dgm:pt modelId="{06AEA90E-DD8A-4711-903B-4A412149ED46}" type="pres">
      <dgm:prSet presAssocID="{ACB14F16-203C-4487-A20B-C10CF70A9DB6}" presName="dstNode" presStyleLbl="node1" presStyleIdx="0" presStyleCnt="4"/>
      <dgm:spPr/>
    </dgm:pt>
    <dgm:pt modelId="{18E23DA8-5C12-4A98-B2F3-29985A6030C4}" type="pres">
      <dgm:prSet presAssocID="{3A780574-6787-4A4B-A142-3DAC837CCE98}" presName="text_1" presStyleLbl="node1" presStyleIdx="0" presStyleCnt="4">
        <dgm:presLayoutVars>
          <dgm:bulletEnabled val="1"/>
        </dgm:presLayoutVars>
      </dgm:prSet>
      <dgm:spPr/>
    </dgm:pt>
    <dgm:pt modelId="{9985B5DD-3F62-4920-B7D2-6085D68EB729}" type="pres">
      <dgm:prSet presAssocID="{3A780574-6787-4A4B-A142-3DAC837CCE98}" presName="accent_1" presStyleCnt="0"/>
      <dgm:spPr/>
    </dgm:pt>
    <dgm:pt modelId="{F949EF89-05AF-46A3-8440-C1D7CA5ADC70}" type="pres">
      <dgm:prSet presAssocID="{3A780574-6787-4A4B-A142-3DAC837CCE98}" presName="accentRepeatNode" presStyleLbl="solidFgAcc1" presStyleIdx="0" presStyleCnt="4"/>
      <dgm:spPr>
        <a:xfrm>
          <a:off x="39329" y="117693"/>
          <a:ext cx="392585" cy="392585"/>
        </a:xfrm>
        <a:prstGeom prst="ellipse">
          <a:avLst/>
        </a:prstGeom>
        <a:solidFill>
          <a:sysClr val="window" lastClr="FFFFFF">
            <a:hueOff val="0"/>
            <a:satOff val="0"/>
            <a:lumOff val="0"/>
            <a:alphaOff val="0"/>
          </a:sysClr>
        </a:solidFill>
        <a:ln w="15875" cap="flat" cmpd="sng" algn="ctr">
          <a:solidFill>
            <a:srgbClr val="9F2936">
              <a:hueOff val="0"/>
              <a:satOff val="0"/>
              <a:lumOff val="0"/>
              <a:alphaOff val="0"/>
            </a:srgbClr>
          </a:solidFill>
          <a:prstDash val="solid"/>
        </a:ln>
        <a:effectLst/>
      </dgm:spPr>
    </dgm:pt>
    <dgm:pt modelId="{DE829D2D-1F8D-4440-9C0A-A58BE7C770E9}" type="pres">
      <dgm:prSet presAssocID="{3168AF9D-2191-42E0-BA4E-567042FCF10D}" presName="text_2" presStyleLbl="node1" presStyleIdx="1" presStyleCnt="4">
        <dgm:presLayoutVars>
          <dgm:bulletEnabled val="1"/>
        </dgm:presLayoutVars>
      </dgm:prSet>
      <dgm:spPr/>
    </dgm:pt>
    <dgm:pt modelId="{881F98C2-73E0-4C23-931D-70DF2E0B897D}" type="pres">
      <dgm:prSet presAssocID="{3168AF9D-2191-42E0-BA4E-567042FCF10D}" presName="accent_2" presStyleCnt="0"/>
      <dgm:spPr/>
    </dgm:pt>
    <dgm:pt modelId="{B0DCEF93-AD69-46C5-8FBB-2E0CAF111D31}" type="pres">
      <dgm:prSet presAssocID="{3168AF9D-2191-42E0-BA4E-567042FCF10D}" presName="accentRepeatNode" presStyleLbl="solidFgAcc1" presStyleIdx="1" presStyleCnt="4"/>
      <dgm:spPr>
        <a:xfrm>
          <a:off x="219391" y="588877"/>
          <a:ext cx="392585" cy="392585"/>
        </a:xfrm>
        <a:prstGeom prst="ellipse">
          <a:avLst/>
        </a:prstGeom>
        <a:solidFill>
          <a:sysClr val="window" lastClr="FFFFFF">
            <a:hueOff val="0"/>
            <a:satOff val="0"/>
            <a:lumOff val="0"/>
            <a:alphaOff val="0"/>
          </a:sysClr>
        </a:solidFill>
        <a:ln w="15875" cap="flat" cmpd="sng" algn="ctr">
          <a:solidFill>
            <a:srgbClr val="1B587C">
              <a:hueOff val="0"/>
              <a:satOff val="0"/>
              <a:lumOff val="0"/>
              <a:alphaOff val="0"/>
            </a:srgbClr>
          </a:solidFill>
          <a:prstDash val="solid"/>
        </a:ln>
        <a:effectLst/>
      </dgm:spPr>
    </dgm:pt>
    <dgm:pt modelId="{3FB31685-3D6D-44EE-83F2-0A3F26222461}" type="pres">
      <dgm:prSet presAssocID="{8443E17D-CE77-447D-904C-6C375C981193}" presName="text_3" presStyleLbl="node1" presStyleIdx="2" presStyleCnt="4">
        <dgm:presLayoutVars>
          <dgm:bulletEnabled val="1"/>
        </dgm:presLayoutVars>
      </dgm:prSet>
      <dgm:spPr/>
    </dgm:pt>
    <dgm:pt modelId="{67EE42A3-E114-41B9-B7F9-FD10C65C465E}" type="pres">
      <dgm:prSet presAssocID="{8443E17D-CE77-447D-904C-6C375C981193}" presName="accent_3" presStyleCnt="0"/>
      <dgm:spPr/>
    </dgm:pt>
    <dgm:pt modelId="{F1F41A36-ADD0-47D5-8BF2-44D499EB54CE}" type="pres">
      <dgm:prSet presAssocID="{8443E17D-CE77-447D-904C-6C375C981193}" presName="accentRepeatNode" presStyleLbl="solidFgAcc1" presStyleIdx="2" presStyleCnt="4"/>
      <dgm:spPr>
        <a:xfrm>
          <a:off x="219391" y="1060061"/>
          <a:ext cx="392585" cy="392585"/>
        </a:xfrm>
        <a:prstGeom prst="ellipse">
          <a:avLst/>
        </a:prstGeom>
        <a:solidFill>
          <a:sysClr val="window" lastClr="FFFFFF">
            <a:hueOff val="0"/>
            <a:satOff val="0"/>
            <a:lumOff val="0"/>
            <a:alphaOff val="0"/>
          </a:sysClr>
        </a:solidFill>
        <a:ln w="15875" cap="flat" cmpd="sng" algn="ctr">
          <a:solidFill>
            <a:srgbClr val="4E8542">
              <a:hueOff val="0"/>
              <a:satOff val="0"/>
              <a:lumOff val="0"/>
              <a:alphaOff val="0"/>
            </a:srgbClr>
          </a:solidFill>
          <a:prstDash val="solid"/>
        </a:ln>
        <a:effectLst/>
      </dgm:spPr>
    </dgm:pt>
    <dgm:pt modelId="{614E72C5-554F-4B11-BAC4-7E93014E405F}" type="pres">
      <dgm:prSet presAssocID="{978B8863-9959-42AD-A499-D6716017A633}" presName="text_4" presStyleLbl="node1" presStyleIdx="3" presStyleCnt="4">
        <dgm:presLayoutVars>
          <dgm:bulletEnabled val="1"/>
        </dgm:presLayoutVars>
      </dgm:prSet>
      <dgm:spPr/>
    </dgm:pt>
    <dgm:pt modelId="{1D4E0A4F-CF35-4491-A658-BB22C2080DB0}" type="pres">
      <dgm:prSet presAssocID="{978B8863-9959-42AD-A499-D6716017A633}" presName="accent_4" presStyleCnt="0"/>
      <dgm:spPr/>
    </dgm:pt>
    <dgm:pt modelId="{67475868-DD17-4095-9731-B55C26137CA4}" type="pres">
      <dgm:prSet presAssocID="{978B8863-9959-42AD-A499-D6716017A633}" presName="accentRepeatNode" presStyleLbl="solidFgAcc1" presStyleIdx="3" presStyleCnt="4"/>
      <dgm:spPr>
        <a:xfrm>
          <a:off x="39329" y="1531245"/>
          <a:ext cx="392585" cy="392585"/>
        </a:xfrm>
        <a:prstGeom prst="ellipse">
          <a:avLst/>
        </a:prstGeom>
        <a:solidFill>
          <a:sysClr val="window" lastClr="FFFFFF">
            <a:hueOff val="0"/>
            <a:satOff val="0"/>
            <a:lumOff val="0"/>
            <a:alphaOff val="0"/>
          </a:sysClr>
        </a:solidFill>
        <a:ln w="15875" cap="flat" cmpd="sng" algn="ctr">
          <a:solidFill>
            <a:srgbClr val="604878">
              <a:hueOff val="0"/>
              <a:satOff val="0"/>
              <a:lumOff val="0"/>
              <a:alphaOff val="0"/>
            </a:srgbClr>
          </a:solidFill>
          <a:prstDash val="solid"/>
        </a:ln>
        <a:effectLst/>
      </dgm:spPr>
    </dgm:pt>
  </dgm:ptLst>
  <dgm:cxnLst>
    <dgm:cxn modelId="{63C7140B-01B7-47A7-AA0E-4A8B428337EB}" type="presOf" srcId="{3A780574-6787-4A4B-A142-3DAC837CCE98}" destId="{18E23DA8-5C12-4A98-B2F3-29985A6030C4}" srcOrd="0" destOrd="0" presId="urn:microsoft.com/office/officeart/2008/layout/VerticalCurvedList"/>
    <dgm:cxn modelId="{A6B3C90C-F5E2-453F-B5A0-BC2ABE41FE8E}" type="presOf" srcId="{978B8863-9959-42AD-A499-D6716017A633}" destId="{614E72C5-554F-4B11-BAC4-7E93014E405F}" srcOrd="0" destOrd="0" presId="urn:microsoft.com/office/officeart/2008/layout/VerticalCurvedList"/>
    <dgm:cxn modelId="{96938164-81D8-4B95-BA41-C50D1BDB85EA}" type="presOf" srcId="{ACB14F16-203C-4487-A20B-C10CF70A9DB6}" destId="{382C6A8F-F2BE-4F14-9088-7DFDC08A5443}" srcOrd="0" destOrd="0" presId="urn:microsoft.com/office/officeart/2008/layout/VerticalCurvedList"/>
    <dgm:cxn modelId="{6DD3BC89-895D-46B0-AD01-AAE14CAFD6D8}" type="presOf" srcId="{3168AF9D-2191-42E0-BA4E-567042FCF10D}" destId="{DE829D2D-1F8D-4440-9C0A-A58BE7C770E9}" srcOrd="0" destOrd="0" presId="urn:microsoft.com/office/officeart/2008/layout/VerticalCurvedList"/>
    <dgm:cxn modelId="{92402A8A-23EC-43AF-A3B2-8C57E70C829D}" type="presOf" srcId="{F5DE5D05-56FB-40B1-8314-D4BD36D41360}" destId="{FCEDD3F9-4EB1-47F6-AE71-F66D3C41B4EB}" srcOrd="0" destOrd="0" presId="urn:microsoft.com/office/officeart/2008/layout/VerticalCurvedList"/>
    <dgm:cxn modelId="{C09A29BB-7F0D-4035-89C5-2735DAF5CC38}" srcId="{ACB14F16-203C-4487-A20B-C10CF70A9DB6}" destId="{978B8863-9959-42AD-A499-D6716017A633}" srcOrd="3" destOrd="0" parTransId="{410D86B6-FAC9-4B8A-BE6E-E33D0935D6D6}" sibTransId="{99D4EEE1-08E3-4751-A0A6-13A984B269BD}"/>
    <dgm:cxn modelId="{A46C39BE-FE87-4BC1-AB99-6770D272352B}" srcId="{ACB14F16-203C-4487-A20B-C10CF70A9DB6}" destId="{3168AF9D-2191-42E0-BA4E-567042FCF10D}" srcOrd="1" destOrd="0" parTransId="{38FE8EAE-1C2F-42C0-821F-BA24130A4EC7}" sibTransId="{2BF23D8C-FDBF-4227-8C2C-AAF5F02E63FE}"/>
    <dgm:cxn modelId="{7DB090C0-53C5-4FB9-896C-AEDC7F78E545}" srcId="{ACB14F16-203C-4487-A20B-C10CF70A9DB6}" destId="{8443E17D-CE77-447D-904C-6C375C981193}" srcOrd="2" destOrd="0" parTransId="{697234B6-82D1-4488-85BF-F7E6FA2023D6}" sibTransId="{CB8EB768-2159-450F-B0CC-8951DAE2A9CE}"/>
    <dgm:cxn modelId="{FA08A9D6-288D-4D64-A2AD-A2E160343A6E}" srcId="{ACB14F16-203C-4487-A20B-C10CF70A9DB6}" destId="{3A780574-6787-4A4B-A142-3DAC837CCE98}" srcOrd="0" destOrd="0" parTransId="{EA9F8FA0-0000-4080-9C5F-17C45686B2FE}" sibTransId="{F5DE5D05-56FB-40B1-8314-D4BD36D41360}"/>
    <dgm:cxn modelId="{82EBE0EA-1230-428F-8A86-8659495B0D94}" type="presOf" srcId="{8443E17D-CE77-447D-904C-6C375C981193}" destId="{3FB31685-3D6D-44EE-83F2-0A3F26222461}" srcOrd="0" destOrd="0" presId="urn:microsoft.com/office/officeart/2008/layout/VerticalCurvedList"/>
    <dgm:cxn modelId="{22AC14EF-92B4-46AF-92DB-2F2ED5724902}" type="presParOf" srcId="{382C6A8F-F2BE-4F14-9088-7DFDC08A5443}" destId="{54477BDC-85E9-4E7C-B151-99F2C4200A24}" srcOrd="0" destOrd="0" presId="urn:microsoft.com/office/officeart/2008/layout/VerticalCurvedList"/>
    <dgm:cxn modelId="{373407CC-C4A9-42D6-9A62-2A707D231C5D}" type="presParOf" srcId="{54477BDC-85E9-4E7C-B151-99F2C4200A24}" destId="{607D8C47-6F68-4195-9972-9D7DDC598CCD}" srcOrd="0" destOrd="0" presId="urn:microsoft.com/office/officeart/2008/layout/VerticalCurvedList"/>
    <dgm:cxn modelId="{BFEEC9D4-1A01-4657-9924-8D59B6314CBF}" type="presParOf" srcId="{607D8C47-6F68-4195-9972-9D7DDC598CCD}" destId="{ACE42753-76F4-489F-BC43-CD37B44E51D7}" srcOrd="0" destOrd="0" presId="urn:microsoft.com/office/officeart/2008/layout/VerticalCurvedList"/>
    <dgm:cxn modelId="{60F18D5D-2FA2-41AB-9D64-CBE70C4FBD5A}" type="presParOf" srcId="{607D8C47-6F68-4195-9972-9D7DDC598CCD}" destId="{FCEDD3F9-4EB1-47F6-AE71-F66D3C41B4EB}" srcOrd="1" destOrd="0" presId="urn:microsoft.com/office/officeart/2008/layout/VerticalCurvedList"/>
    <dgm:cxn modelId="{70059210-D88C-4BD7-A933-09B200E784A2}" type="presParOf" srcId="{607D8C47-6F68-4195-9972-9D7DDC598CCD}" destId="{19AD178F-5076-4274-91B9-67A2F51717C7}" srcOrd="2" destOrd="0" presId="urn:microsoft.com/office/officeart/2008/layout/VerticalCurvedList"/>
    <dgm:cxn modelId="{1B6A045F-A103-46C0-B4A5-649AB28D52B7}" type="presParOf" srcId="{607D8C47-6F68-4195-9972-9D7DDC598CCD}" destId="{06AEA90E-DD8A-4711-903B-4A412149ED46}" srcOrd="3" destOrd="0" presId="urn:microsoft.com/office/officeart/2008/layout/VerticalCurvedList"/>
    <dgm:cxn modelId="{80F28111-D491-4A68-BFD8-CE6D94FE1B18}" type="presParOf" srcId="{54477BDC-85E9-4E7C-B151-99F2C4200A24}" destId="{18E23DA8-5C12-4A98-B2F3-29985A6030C4}" srcOrd="1" destOrd="0" presId="urn:microsoft.com/office/officeart/2008/layout/VerticalCurvedList"/>
    <dgm:cxn modelId="{90F5DE4B-F8E4-4D74-990C-2B1DD840306A}" type="presParOf" srcId="{54477BDC-85E9-4E7C-B151-99F2C4200A24}" destId="{9985B5DD-3F62-4920-B7D2-6085D68EB729}" srcOrd="2" destOrd="0" presId="urn:microsoft.com/office/officeart/2008/layout/VerticalCurvedList"/>
    <dgm:cxn modelId="{0C0B6A15-2F13-4ACE-B192-825685EB017D}" type="presParOf" srcId="{9985B5DD-3F62-4920-B7D2-6085D68EB729}" destId="{F949EF89-05AF-46A3-8440-C1D7CA5ADC70}" srcOrd="0" destOrd="0" presId="urn:microsoft.com/office/officeart/2008/layout/VerticalCurvedList"/>
    <dgm:cxn modelId="{86961A83-985D-4E80-BF7E-DBC56CF40729}" type="presParOf" srcId="{54477BDC-85E9-4E7C-B151-99F2C4200A24}" destId="{DE829D2D-1F8D-4440-9C0A-A58BE7C770E9}" srcOrd="3" destOrd="0" presId="urn:microsoft.com/office/officeart/2008/layout/VerticalCurvedList"/>
    <dgm:cxn modelId="{799E2368-8AA0-4493-9A6D-07A5D5496BFF}" type="presParOf" srcId="{54477BDC-85E9-4E7C-B151-99F2C4200A24}" destId="{881F98C2-73E0-4C23-931D-70DF2E0B897D}" srcOrd="4" destOrd="0" presId="urn:microsoft.com/office/officeart/2008/layout/VerticalCurvedList"/>
    <dgm:cxn modelId="{3988850B-F3D6-4942-8C95-9BFCA14F4940}" type="presParOf" srcId="{881F98C2-73E0-4C23-931D-70DF2E0B897D}" destId="{B0DCEF93-AD69-46C5-8FBB-2E0CAF111D31}" srcOrd="0" destOrd="0" presId="urn:microsoft.com/office/officeart/2008/layout/VerticalCurvedList"/>
    <dgm:cxn modelId="{79AB2EF0-AE9F-44B7-930F-B0995CF4EA0E}" type="presParOf" srcId="{54477BDC-85E9-4E7C-B151-99F2C4200A24}" destId="{3FB31685-3D6D-44EE-83F2-0A3F26222461}" srcOrd="5" destOrd="0" presId="urn:microsoft.com/office/officeart/2008/layout/VerticalCurvedList"/>
    <dgm:cxn modelId="{38E2280B-7569-4062-A4D8-93289D4AEB54}" type="presParOf" srcId="{54477BDC-85E9-4E7C-B151-99F2C4200A24}" destId="{67EE42A3-E114-41B9-B7F9-FD10C65C465E}" srcOrd="6" destOrd="0" presId="urn:microsoft.com/office/officeart/2008/layout/VerticalCurvedList"/>
    <dgm:cxn modelId="{D412AB57-16F0-4CD1-989B-F315B85D78B2}" type="presParOf" srcId="{67EE42A3-E114-41B9-B7F9-FD10C65C465E}" destId="{F1F41A36-ADD0-47D5-8BF2-44D499EB54CE}" srcOrd="0" destOrd="0" presId="urn:microsoft.com/office/officeart/2008/layout/VerticalCurvedList"/>
    <dgm:cxn modelId="{6BAACD5B-722B-4B0C-AAC7-C9DFFE3C51B3}" type="presParOf" srcId="{54477BDC-85E9-4E7C-B151-99F2C4200A24}" destId="{614E72C5-554F-4B11-BAC4-7E93014E405F}" srcOrd="7" destOrd="0" presId="urn:microsoft.com/office/officeart/2008/layout/VerticalCurvedList"/>
    <dgm:cxn modelId="{305142E2-B23A-4534-8D83-7C32332B7F50}" type="presParOf" srcId="{54477BDC-85E9-4E7C-B151-99F2C4200A24}" destId="{1D4E0A4F-CF35-4491-A658-BB22C2080DB0}" srcOrd="8" destOrd="0" presId="urn:microsoft.com/office/officeart/2008/layout/VerticalCurvedList"/>
    <dgm:cxn modelId="{D9235F54-F06A-41BE-9723-56A813243613}" type="presParOf" srcId="{1D4E0A4F-CF35-4491-A658-BB22C2080DB0}" destId="{67475868-DD17-4095-9731-B55C26137CA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F6681A-A0A4-40DB-B981-F7B84D3B61BB}" type="doc">
      <dgm:prSet loTypeId="urn:microsoft.com/office/officeart/2005/8/layout/cycle3" loCatId="cycle" qsTypeId="urn:microsoft.com/office/officeart/2005/8/quickstyle/simple1#2" qsCatId="simple" csTypeId="urn:microsoft.com/office/officeart/2005/8/colors/colorful1#2" csCatId="colorful" phldr="1"/>
      <dgm:spPr/>
    </dgm:pt>
    <dgm:pt modelId="{CF2F3FF7-297E-4D17-9040-1C85E28675F4}">
      <dgm:prSet phldrT="[Κείμενο]" custT="1"/>
      <dgm:spPr>
        <a:xfrm>
          <a:off x="1260757" y="-29565"/>
          <a:ext cx="949044" cy="492864"/>
        </a:xfrm>
        <a:prstGeom prst="roundRect">
          <a:avLst/>
        </a:prstGeom>
        <a:solidFill>
          <a:srgbClr val="9F2936">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2000">
              <a:solidFill>
                <a:sysClr val="window" lastClr="FFFFFF"/>
              </a:solidFill>
              <a:latin typeface="Garamond" panose="02020404030301010803"/>
              <a:ea typeface="+mn-ea"/>
              <a:cs typeface="+mn-cs"/>
            </a:rPr>
            <a:t>Λιτή Διαχείριση (</a:t>
          </a:r>
          <a:r>
            <a:rPr lang="en-US" sz="2000">
              <a:solidFill>
                <a:sysClr val="window" lastClr="FFFFFF"/>
              </a:solidFill>
              <a:latin typeface="Garamond" panose="02020404030301010803"/>
              <a:ea typeface="+mn-ea"/>
              <a:cs typeface="+mn-cs"/>
            </a:rPr>
            <a:t>lean Management)</a:t>
          </a:r>
          <a:endParaRPr lang="el-GR" sz="2000">
            <a:solidFill>
              <a:sysClr val="window" lastClr="FFFFFF"/>
            </a:solidFill>
            <a:latin typeface="Garamond" panose="02020404030301010803"/>
            <a:ea typeface="+mn-ea"/>
            <a:cs typeface="+mn-cs"/>
          </a:endParaRPr>
        </a:p>
      </dgm:t>
    </dgm:pt>
    <dgm:pt modelId="{509CE028-07AB-4115-BA62-4CF9D0EDFCBA}" type="parTrans" cxnId="{4CE244EA-31E5-46A1-834D-82F48E41669E}">
      <dgm:prSet/>
      <dgm:spPr/>
      <dgm:t>
        <a:bodyPr/>
        <a:lstStyle/>
        <a:p>
          <a:endParaRPr lang="el-GR" sz="2000"/>
        </a:p>
      </dgm:t>
    </dgm:pt>
    <dgm:pt modelId="{93BF2B44-7845-4648-BC86-8D3A2BBD8ED5}" type="sibTrans" cxnId="{4CE244EA-31E5-46A1-834D-82F48E41669E}">
      <dgm:prSet custT="1"/>
      <dgm:spPr>
        <a:xfrm>
          <a:off x="702303" y="-32317"/>
          <a:ext cx="2065953" cy="2065953"/>
        </a:xfrm>
        <a:prstGeom prst="circularArrow">
          <a:avLst>
            <a:gd name="adj1" fmla="val 5544"/>
            <a:gd name="adj2" fmla="val 330680"/>
            <a:gd name="adj3" fmla="val 13819790"/>
            <a:gd name="adj4" fmla="val 17359325"/>
            <a:gd name="adj5" fmla="val 5757"/>
          </a:avLst>
        </a:prstGeom>
        <a:solidFill>
          <a:srgbClr val="9F2936">
            <a:tint val="40000"/>
            <a:hueOff val="0"/>
            <a:satOff val="0"/>
            <a:lumOff val="0"/>
            <a:alphaOff val="0"/>
          </a:srgbClr>
        </a:solidFill>
        <a:ln>
          <a:noFill/>
        </a:ln>
        <a:effectLst/>
      </dgm:spPr>
      <dgm:t>
        <a:bodyPr/>
        <a:lstStyle/>
        <a:p>
          <a:endParaRPr lang="el-GR" sz="2000"/>
        </a:p>
      </dgm:t>
    </dgm:pt>
    <dgm:pt modelId="{CCF62C30-600B-4DE3-AE98-174FFDDE68A5}">
      <dgm:prSet phldrT="[Κείμενο]" custT="1"/>
      <dgm:spPr>
        <a:xfrm>
          <a:off x="671949" y="1418526"/>
          <a:ext cx="910875" cy="520947"/>
        </a:xfrm>
        <a:prstGeom prst="roundRect">
          <a:avLst/>
        </a:prstGeom>
        <a:solidFill>
          <a:srgbClr val="604878">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2000" dirty="0">
              <a:solidFill>
                <a:sysClr val="window" lastClr="FFFFFF"/>
              </a:solidFill>
              <a:latin typeface="Garamond" panose="02020404030301010803"/>
              <a:ea typeface="+mn-ea"/>
              <a:cs typeface="+mn-cs"/>
            </a:rPr>
            <a:t>Αφοσίωση</a:t>
          </a:r>
          <a:r>
            <a:rPr lang="en-US" sz="2000" dirty="0">
              <a:solidFill>
                <a:sysClr val="window" lastClr="FFFFFF"/>
              </a:solidFill>
              <a:latin typeface="Garamond" panose="02020404030301010803"/>
              <a:ea typeface="+mn-ea"/>
              <a:cs typeface="+mn-cs"/>
            </a:rPr>
            <a:t> (loyalty)</a:t>
          </a:r>
          <a:endParaRPr lang="el-GR" sz="2000" dirty="0">
            <a:solidFill>
              <a:sysClr val="window" lastClr="FFFFFF"/>
            </a:solidFill>
            <a:latin typeface="Garamond" panose="02020404030301010803"/>
            <a:ea typeface="+mn-ea"/>
            <a:cs typeface="+mn-cs"/>
          </a:endParaRPr>
        </a:p>
      </dgm:t>
    </dgm:pt>
    <dgm:pt modelId="{9481E9D1-3FCF-48FE-A1C0-AF5F465DA7BC}" type="parTrans" cxnId="{9975FFD6-0D45-4283-A9E4-96F9A105F279}">
      <dgm:prSet/>
      <dgm:spPr/>
      <dgm:t>
        <a:bodyPr/>
        <a:lstStyle/>
        <a:p>
          <a:endParaRPr lang="el-GR" sz="2000"/>
        </a:p>
      </dgm:t>
    </dgm:pt>
    <dgm:pt modelId="{98CA2C87-72EC-4A63-A903-E26AE82843FD}" type="sibTrans" cxnId="{9975FFD6-0D45-4283-A9E4-96F9A105F279}">
      <dgm:prSet custT="1"/>
      <dgm:spPr/>
      <dgm:t>
        <a:bodyPr/>
        <a:lstStyle/>
        <a:p>
          <a:endParaRPr lang="el-GR" sz="2000"/>
        </a:p>
      </dgm:t>
    </dgm:pt>
    <dgm:pt modelId="{3288569D-9456-4A05-9897-6DD0F3A13775}">
      <dgm:prSet phldrT="[Κείμενο]" custT="1"/>
      <dgm:spPr>
        <a:xfrm>
          <a:off x="438237" y="581798"/>
          <a:ext cx="918315" cy="487653"/>
        </a:xfrm>
        <a:prstGeom prst="roundRect">
          <a:avLst/>
        </a:prstGeom>
        <a:solidFill>
          <a:srgbClr val="C19859">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2000">
              <a:solidFill>
                <a:sysClr val="window" lastClr="FFFFFF"/>
              </a:solidFill>
              <a:latin typeface="Garamond" panose="02020404030301010803"/>
              <a:ea typeface="+mn-ea"/>
              <a:cs typeface="+mn-cs"/>
            </a:rPr>
            <a:t>Δικαιοσύνη (</a:t>
          </a:r>
          <a:r>
            <a:rPr lang="en-US" sz="2000">
              <a:solidFill>
                <a:sysClr val="window" lastClr="FFFFFF"/>
              </a:solidFill>
              <a:latin typeface="Garamond" panose="02020404030301010803"/>
              <a:ea typeface="+mn-ea"/>
              <a:cs typeface="+mn-cs"/>
            </a:rPr>
            <a:t>justice)</a:t>
          </a:r>
          <a:endParaRPr lang="el-GR" sz="2000">
            <a:solidFill>
              <a:sysClr val="window" lastClr="FFFFFF"/>
            </a:solidFill>
            <a:latin typeface="Garamond" panose="02020404030301010803"/>
            <a:ea typeface="+mn-ea"/>
            <a:cs typeface="+mn-cs"/>
          </a:endParaRPr>
        </a:p>
      </dgm:t>
    </dgm:pt>
    <dgm:pt modelId="{B928EA3E-91FD-4B07-91B9-8D0E880B6245}" type="parTrans" cxnId="{9E80C2A6-2E40-4D0E-AB62-E472B58A210C}">
      <dgm:prSet/>
      <dgm:spPr/>
      <dgm:t>
        <a:bodyPr/>
        <a:lstStyle/>
        <a:p>
          <a:endParaRPr lang="el-GR" sz="2000"/>
        </a:p>
      </dgm:t>
    </dgm:pt>
    <dgm:pt modelId="{EB41C0A3-6973-46DD-8237-6138AF708E62}" type="sibTrans" cxnId="{9E80C2A6-2E40-4D0E-AB62-E472B58A210C}">
      <dgm:prSet custT="1"/>
      <dgm:spPr/>
      <dgm:t>
        <a:bodyPr/>
        <a:lstStyle/>
        <a:p>
          <a:endParaRPr lang="el-GR" sz="2000"/>
        </a:p>
      </dgm:t>
    </dgm:pt>
    <dgm:pt modelId="{AD561881-66D6-4280-99AA-CB952EB999F7}">
      <dgm:prSet custT="1"/>
      <dgm:spPr>
        <a:xfrm>
          <a:off x="2085081" y="581798"/>
          <a:ext cx="976165" cy="487653"/>
        </a:xfrm>
        <a:prstGeom prst="roundRect">
          <a:avLst/>
        </a:prstGeom>
        <a:solidFill>
          <a:srgbClr val="1B587C">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2000" dirty="0">
              <a:solidFill>
                <a:sysClr val="window" lastClr="FFFFFF"/>
              </a:solidFill>
              <a:latin typeface="Garamond" panose="02020404030301010803"/>
              <a:ea typeface="+mn-ea"/>
              <a:cs typeface="+mn-cs"/>
            </a:rPr>
            <a:t>Συνεχής εκπαίδευση</a:t>
          </a:r>
          <a:r>
            <a:rPr lang="en-US" sz="2000" dirty="0">
              <a:solidFill>
                <a:sysClr val="window" lastClr="FFFFFF"/>
              </a:solidFill>
              <a:latin typeface="Garamond" panose="02020404030301010803"/>
              <a:ea typeface="+mn-ea"/>
              <a:cs typeface="+mn-cs"/>
            </a:rPr>
            <a:t> (continuous education)</a:t>
          </a:r>
          <a:endParaRPr lang="el-GR" sz="2000" dirty="0">
            <a:solidFill>
              <a:sysClr val="window" lastClr="FFFFFF"/>
            </a:solidFill>
            <a:latin typeface="Garamond" panose="02020404030301010803"/>
            <a:ea typeface="+mn-ea"/>
            <a:cs typeface="+mn-cs"/>
          </a:endParaRPr>
        </a:p>
      </dgm:t>
    </dgm:pt>
    <dgm:pt modelId="{325E81F4-B5E3-473D-8DF2-EB37F9DD2F21}" type="parTrans" cxnId="{0252C54D-0752-4A5B-A20C-21CA78BE1C03}">
      <dgm:prSet/>
      <dgm:spPr/>
      <dgm:t>
        <a:bodyPr/>
        <a:lstStyle/>
        <a:p>
          <a:endParaRPr lang="el-GR" sz="2000"/>
        </a:p>
      </dgm:t>
    </dgm:pt>
    <dgm:pt modelId="{E2379219-94DB-4F3B-AEBE-8C4D5C4055D4}" type="sibTrans" cxnId="{0252C54D-0752-4A5B-A20C-21CA78BE1C03}">
      <dgm:prSet custT="1"/>
      <dgm:spPr/>
      <dgm:t>
        <a:bodyPr/>
        <a:lstStyle/>
        <a:p>
          <a:endParaRPr lang="el-GR" sz="2000"/>
        </a:p>
      </dgm:t>
    </dgm:pt>
    <dgm:pt modelId="{5194C0B4-26E5-4515-A541-10A3014AFE44}">
      <dgm:prSet custT="1"/>
      <dgm:spPr>
        <a:xfrm>
          <a:off x="1915442" y="1413067"/>
          <a:ext cx="994010" cy="518001"/>
        </a:xfrm>
        <a:prstGeom prst="roundRect">
          <a:avLst/>
        </a:prstGeom>
        <a:solidFill>
          <a:srgbClr val="4E8542">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2000">
              <a:solidFill>
                <a:sysClr val="window" lastClr="FFFFFF"/>
              </a:solidFill>
              <a:latin typeface="Garamond" panose="02020404030301010803"/>
              <a:ea typeface="+mn-ea"/>
              <a:cs typeface="+mn-cs"/>
            </a:rPr>
            <a:t>Δέσμευση</a:t>
          </a:r>
          <a:r>
            <a:rPr lang="en-US" sz="2000">
              <a:solidFill>
                <a:sysClr val="window" lastClr="FFFFFF"/>
              </a:solidFill>
              <a:latin typeface="Garamond" panose="02020404030301010803"/>
              <a:ea typeface="+mn-ea"/>
              <a:cs typeface="+mn-cs"/>
            </a:rPr>
            <a:t> (commitment)</a:t>
          </a:r>
          <a:endParaRPr lang="el-GR" sz="2000">
            <a:solidFill>
              <a:sysClr val="window" lastClr="FFFFFF"/>
            </a:solidFill>
            <a:latin typeface="Garamond" panose="02020404030301010803"/>
            <a:ea typeface="+mn-ea"/>
            <a:cs typeface="+mn-cs"/>
          </a:endParaRPr>
        </a:p>
      </dgm:t>
    </dgm:pt>
    <dgm:pt modelId="{F1CB0C21-B0EB-4CAA-B5AE-5FDBE44CE393}" type="parTrans" cxnId="{16853A44-1386-46AE-9BD0-4CA7076E9433}">
      <dgm:prSet/>
      <dgm:spPr/>
      <dgm:t>
        <a:bodyPr/>
        <a:lstStyle/>
        <a:p>
          <a:endParaRPr lang="el-GR" sz="2000"/>
        </a:p>
      </dgm:t>
    </dgm:pt>
    <dgm:pt modelId="{121E9F0E-8B68-418B-867F-1A07E467F3EC}" type="sibTrans" cxnId="{16853A44-1386-46AE-9BD0-4CA7076E9433}">
      <dgm:prSet custT="1"/>
      <dgm:spPr/>
      <dgm:t>
        <a:bodyPr/>
        <a:lstStyle/>
        <a:p>
          <a:endParaRPr lang="el-GR" sz="2000"/>
        </a:p>
      </dgm:t>
    </dgm:pt>
    <dgm:pt modelId="{989BAB15-341A-4E3E-B39E-D3178BD9E4ED}" type="pres">
      <dgm:prSet presAssocID="{88F6681A-A0A4-40DB-B981-F7B84D3B61BB}" presName="Name0" presStyleCnt="0">
        <dgm:presLayoutVars>
          <dgm:dir/>
          <dgm:resizeHandles val="exact"/>
        </dgm:presLayoutVars>
      </dgm:prSet>
      <dgm:spPr/>
    </dgm:pt>
    <dgm:pt modelId="{457FCD77-2506-4B74-9ABA-780F6EBE4D66}" type="pres">
      <dgm:prSet presAssocID="{88F6681A-A0A4-40DB-B981-F7B84D3B61BB}" presName="cycle" presStyleCnt="0"/>
      <dgm:spPr/>
    </dgm:pt>
    <dgm:pt modelId="{891E671A-8DCA-4616-B25F-951D85FEA610}" type="pres">
      <dgm:prSet presAssocID="{CF2F3FF7-297E-4D17-9040-1C85E28675F4}" presName="nodeFirstNode" presStyleLbl="node1" presStyleIdx="0" presStyleCnt="5" custScaleX="105994" custScaleY="110091">
        <dgm:presLayoutVars>
          <dgm:bulletEnabled val="1"/>
        </dgm:presLayoutVars>
      </dgm:prSet>
      <dgm:spPr/>
    </dgm:pt>
    <dgm:pt modelId="{C5111656-DC3F-4D3F-A1F3-F346EB8A436E}" type="pres">
      <dgm:prSet presAssocID="{93BF2B44-7845-4648-BC86-8D3A2BBD8ED5}" presName="sibTransFirstNode" presStyleLbl="bgShp" presStyleIdx="0" presStyleCnt="1"/>
      <dgm:spPr/>
    </dgm:pt>
    <dgm:pt modelId="{21CD8AF7-ADA8-4CD3-A010-B68EFE49217B}" type="pres">
      <dgm:prSet presAssocID="{AD561881-66D6-4280-99AA-CB952EB999F7}" presName="nodeFollowingNodes" presStyleLbl="node1" presStyleIdx="1" presStyleCnt="5" custScaleX="109023" custScaleY="108927">
        <dgm:presLayoutVars>
          <dgm:bulletEnabled val="1"/>
        </dgm:presLayoutVars>
      </dgm:prSet>
      <dgm:spPr/>
    </dgm:pt>
    <dgm:pt modelId="{1E314095-AA40-43C4-BA2B-5592285C8BBA}" type="pres">
      <dgm:prSet presAssocID="{5194C0B4-26E5-4515-A541-10A3014AFE44}" presName="nodeFollowingNodes" presStyleLbl="node1" presStyleIdx="2" presStyleCnt="5" custScaleX="111016" custScaleY="115706" custRadScaleRad="100776" custRadScaleInc="-22840">
        <dgm:presLayoutVars>
          <dgm:bulletEnabled val="1"/>
        </dgm:presLayoutVars>
      </dgm:prSet>
      <dgm:spPr/>
    </dgm:pt>
    <dgm:pt modelId="{A13BC9BA-7677-43D1-9465-857EBEC1F522}" type="pres">
      <dgm:prSet presAssocID="{CCF62C30-600B-4DE3-AE98-174FFDDE68A5}" presName="nodeFollowingNodes" presStyleLbl="node1" presStyleIdx="3" presStyleCnt="5" custScaleX="101731" custScaleY="116364" custRadScaleRad="95457" custRadScaleInc="17149">
        <dgm:presLayoutVars>
          <dgm:bulletEnabled val="1"/>
        </dgm:presLayoutVars>
      </dgm:prSet>
      <dgm:spPr/>
    </dgm:pt>
    <dgm:pt modelId="{BC7D025C-7356-410E-AB27-EA02234E0171}" type="pres">
      <dgm:prSet presAssocID="{3288569D-9456-4A05-9897-6DD0F3A13775}" presName="nodeFollowingNodes" presStyleLbl="node1" presStyleIdx="4" presStyleCnt="5" custScaleX="102562" custScaleY="108927">
        <dgm:presLayoutVars>
          <dgm:bulletEnabled val="1"/>
        </dgm:presLayoutVars>
      </dgm:prSet>
      <dgm:spPr/>
    </dgm:pt>
  </dgm:ptLst>
  <dgm:cxnLst>
    <dgm:cxn modelId="{31F79113-F272-4A93-BB4C-FFB0F9456BA9}" type="presOf" srcId="{5194C0B4-26E5-4515-A541-10A3014AFE44}" destId="{1E314095-AA40-43C4-BA2B-5592285C8BBA}" srcOrd="0" destOrd="0" presId="urn:microsoft.com/office/officeart/2005/8/layout/cycle3"/>
    <dgm:cxn modelId="{BB6D4826-70FD-4990-8E72-E44C91D95AB7}" type="presOf" srcId="{AD561881-66D6-4280-99AA-CB952EB999F7}" destId="{21CD8AF7-ADA8-4CD3-A010-B68EFE49217B}" srcOrd="0" destOrd="0" presId="urn:microsoft.com/office/officeart/2005/8/layout/cycle3"/>
    <dgm:cxn modelId="{16853A44-1386-46AE-9BD0-4CA7076E9433}" srcId="{88F6681A-A0A4-40DB-B981-F7B84D3B61BB}" destId="{5194C0B4-26E5-4515-A541-10A3014AFE44}" srcOrd="2" destOrd="0" parTransId="{F1CB0C21-B0EB-4CAA-B5AE-5FDBE44CE393}" sibTransId="{121E9F0E-8B68-418B-867F-1A07E467F3EC}"/>
    <dgm:cxn modelId="{0252C54D-0752-4A5B-A20C-21CA78BE1C03}" srcId="{88F6681A-A0A4-40DB-B981-F7B84D3B61BB}" destId="{AD561881-66D6-4280-99AA-CB952EB999F7}" srcOrd="1" destOrd="0" parTransId="{325E81F4-B5E3-473D-8DF2-EB37F9DD2F21}" sibTransId="{E2379219-94DB-4F3B-AEBE-8C4D5C4055D4}"/>
    <dgm:cxn modelId="{316B4E9A-D9BC-47FF-874D-AB1CC47D6E8D}" type="presOf" srcId="{88F6681A-A0A4-40DB-B981-F7B84D3B61BB}" destId="{989BAB15-341A-4E3E-B39E-D3178BD9E4ED}" srcOrd="0" destOrd="0" presId="urn:microsoft.com/office/officeart/2005/8/layout/cycle3"/>
    <dgm:cxn modelId="{9E80C2A6-2E40-4D0E-AB62-E472B58A210C}" srcId="{88F6681A-A0A4-40DB-B981-F7B84D3B61BB}" destId="{3288569D-9456-4A05-9897-6DD0F3A13775}" srcOrd="4" destOrd="0" parTransId="{B928EA3E-91FD-4B07-91B9-8D0E880B6245}" sibTransId="{EB41C0A3-6973-46DD-8237-6138AF708E62}"/>
    <dgm:cxn modelId="{D6012DAA-20D3-43A0-A396-A38EA006B40D}" type="presOf" srcId="{3288569D-9456-4A05-9897-6DD0F3A13775}" destId="{BC7D025C-7356-410E-AB27-EA02234E0171}" srcOrd="0" destOrd="0" presId="urn:microsoft.com/office/officeart/2005/8/layout/cycle3"/>
    <dgm:cxn modelId="{721ACEB5-549E-47D5-9AA3-238DA20840B6}" type="presOf" srcId="{93BF2B44-7845-4648-BC86-8D3A2BBD8ED5}" destId="{C5111656-DC3F-4D3F-A1F3-F346EB8A436E}" srcOrd="0" destOrd="0" presId="urn:microsoft.com/office/officeart/2005/8/layout/cycle3"/>
    <dgm:cxn modelId="{2A2F89BB-5A8C-4571-B39D-2D89E532F371}" type="presOf" srcId="{CF2F3FF7-297E-4D17-9040-1C85E28675F4}" destId="{891E671A-8DCA-4616-B25F-951D85FEA610}" srcOrd="0" destOrd="0" presId="urn:microsoft.com/office/officeart/2005/8/layout/cycle3"/>
    <dgm:cxn modelId="{48CE46BC-08D0-481D-AE75-9DDD97FB94C6}" type="presOf" srcId="{CCF62C30-600B-4DE3-AE98-174FFDDE68A5}" destId="{A13BC9BA-7677-43D1-9465-857EBEC1F522}" srcOrd="0" destOrd="0" presId="urn:microsoft.com/office/officeart/2005/8/layout/cycle3"/>
    <dgm:cxn modelId="{9975FFD6-0D45-4283-A9E4-96F9A105F279}" srcId="{88F6681A-A0A4-40DB-B981-F7B84D3B61BB}" destId="{CCF62C30-600B-4DE3-AE98-174FFDDE68A5}" srcOrd="3" destOrd="0" parTransId="{9481E9D1-3FCF-48FE-A1C0-AF5F465DA7BC}" sibTransId="{98CA2C87-72EC-4A63-A903-E26AE82843FD}"/>
    <dgm:cxn modelId="{4CE244EA-31E5-46A1-834D-82F48E41669E}" srcId="{88F6681A-A0A4-40DB-B981-F7B84D3B61BB}" destId="{CF2F3FF7-297E-4D17-9040-1C85E28675F4}" srcOrd="0" destOrd="0" parTransId="{509CE028-07AB-4115-BA62-4CF9D0EDFCBA}" sibTransId="{93BF2B44-7845-4648-BC86-8D3A2BBD8ED5}"/>
    <dgm:cxn modelId="{35D4E5A6-EC3D-4785-B42E-8E73F91BA893}" type="presParOf" srcId="{989BAB15-341A-4E3E-B39E-D3178BD9E4ED}" destId="{457FCD77-2506-4B74-9ABA-780F6EBE4D66}" srcOrd="0" destOrd="0" presId="urn:microsoft.com/office/officeart/2005/8/layout/cycle3"/>
    <dgm:cxn modelId="{3A6CE35B-8B76-43AE-8488-ACBA7CEB6B65}" type="presParOf" srcId="{457FCD77-2506-4B74-9ABA-780F6EBE4D66}" destId="{891E671A-8DCA-4616-B25F-951D85FEA610}" srcOrd="0" destOrd="0" presId="urn:microsoft.com/office/officeart/2005/8/layout/cycle3"/>
    <dgm:cxn modelId="{BC3BC10E-87A7-435C-9A40-5EC97D34CC68}" type="presParOf" srcId="{457FCD77-2506-4B74-9ABA-780F6EBE4D66}" destId="{C5111656-DC3F-4D3F-A1F3-F346EB8A436E}" srcOrd="1" destOrd="0" presId="urn:microsoft.com/office/officeart/2005/8/layout/cycle3"/>
    <dgm:cxn modelId="{4DF7DA8B-0097-4591-9114-C4FB6C9230E5}" type="presParOf" srcId="{457FCD77-2506-4B74-9ABA-780F6EBE4D66}" destId="{21CD8AF7-ADA8-4CD3-A010-B68EFE49217B}" srcOrd="2" destOrd="0" presId="urn:microsoft.com/office/officeart/2005/8/layout/cycle3"/>
    <dgm:cxn modelId="{25E4CEAF-9856-4429-958C-E86ECF074E37}" type="presParOf" srcId="{457FCD77-2506-4B74-9ABA-780F6EBE4D66}" destId="{1E314095-AA40-43C4-BA2B-5592285C8BBA}" srcOrd="3" destOrd="0" presId="urn:microsoft.com/office/officeart/2005/8/layout/cycle3"/>
    <dgm:cxn modelId="{8DA8939F-AF18-460B-896F-216CEB9E9AA2}" type="presParOf" srcId="{457FCD77-2506-4B74-9ABA-780F6EBE4D66}" destId="{A13BC9BA-7677-43D1-9465-857EBEC1F522}" srcOrd="4" destOrd="0" presId="urn:microsoft.com/office/officeart/2005/8/layout/cycle3"/>
    <dgm:cxn modelId="{2289EEE3-A1C2-4FBC-A787-EC58DD333ED5}" type="presParOf" srcId="{457FCD77-2506-4B74-9ABA-780F6EBE4D66}" destId="{BC7D025C-7356-410E-AB27-EA02234E0171}"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F2C63D-CE33-4A4E-8282-4702D7E9D16C}" type="doc">
      <dgm:prSet loTypeId="urn:microsoft.com/office/officeart/2005/8/layout/radial6" loCatId="cycle" qsTypeId="urn:microsoft.com/office/officeart/2005/8/quickstyle/simple1#3" qsCatId="simple" csTypeId="urn:microsoft.com/office/officeart/2005/8/colors/colorful1#3" csCatId="colorful" phldr="1"/>
      <dgm:spPr/>
      <dgm:t>
        <a:bodyPr/>
        <a:lstStyle/>
        <a:p>
          <a:endParaRPr lang="el-GR"/>
        </a:p>
      </dgm:t>
    </dgm:pt>
    <dgm:pt modelId="{844E5B86-0218-4FB0-823D-1B2C12854905}">
      <dgm:prSet phldrT="[Κείμενο]" custT="1"/>
      <dgm:spPr>
        <a:xfrm>
          <a:off x="1350109" y="740005"/>
          <a:ext cx="803667" cy="803667"/>
        </a:xfrm>
        <a:prstGeom prst="ellipse">
          <a:avLst/>
        </a:prstGeom>
        <a:solidFill>
          <a:srgbClr val="F07F09">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2400">
              <a:solidFill>
                <a:sysClr val="window" lastClr="FFFFFF"/>
              </a:solidFill>
              <a:latin typeface="Garamond" panose="02020404030301010803"/>
              <a:ea typeface="+mn-ea"/>
              <a:cs typeface="+mn-cs"/>
            </a:rPr>
            <a:t>Κουλτούρα (</a:t>
          </a:r>
          <a:r>
            <a:rPr lang="en-US" sz="2400">
              <a:solidFill>
                <a:sysClr val="window" lastClr="FFFFFF"/>
              </a:solidFill>
              <a:latin typeface="Garamond" panose="02020404030301010803"/>
              <a:ea typeface="+mn-ea"/>
              <a:cs typeface="+mn-cs"/>
            </a:rPr>
            <a:t>culture)</a:t>
          </a:r>
          <a:endParaRPr lang="el-GR" sz="2400">
            <a:solidFill>
              <a:sysClr val="window" lastClr="FFFFFF"/>
            </a:solidFill>
            <a:latin typeface="Garamond" panose="02020404030301010803"/>
            <a:ea typeface="+mn-ea"/>
            <a:cs typeface="+mn-cs"/>
          </a:endParaRPr>
        </a:p>
      </dgm:t>
    </dgm:pt>
    <dgm:pt modelId="{A22938D7-F5AB-452A-9BEA-424A846660C7}" type="parTrans" cxnId="{5E52834F-0AA3-4A07-99C7-361125193B66}">
      <dgm:prSet/>
      <dgm:spPr/>
      <dgm:t>
        <a:bodyPr/>
        <a:lstStyle/>
        <a:p>
          <a:endParaRPr lang="el-GR" sz="6000"/>
        </a:p>
      </dgm:t>
    </dgm:pt>
    <dgm:pt modelId="{1941FFC0-E9DA-4930-AD1A-BD1CD8C0FBE4}" type="sibTrans" cxnId="{5E52834F-0AA3-4A07-99C7-361125193B66}">
      <dgm:prSet/>
      <dgm:spPr/>
      <dgm:t>
        <a:bodyPr/>
        <a:lstStyle/>
        <a:p>
          <a:endParaRPr lang="el-GR" sz="6000"/>
        </a:p>
      </dgm:t>
    </dgm:pt>
    <dgm:pt modelId="{27ACF753-AF62-47C6-AFAC-DDA0E93B52F0}">
      <dgm:prSet phldrT="[Κείμενο]" custT="1"/>
      <dgm:spPr>
        <a:xfrm>
          <a:off x="1411179" y="-50837"/>
          <a:ext cx="681527" cy="681527"/>
        </a:xfrm>
        <a:prstGeom prst="ellipse">
          <a:avLst/>
        </a:prstGeom>
        <a:solidFill>
          <a:srgbClr val="9F2936">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1600" dirty="0">
              <a:solidFill>
                <a:sysClr val="window" lastClr="FFFFFF"/>
              </a:solidFill>
              <a:latin typeface="Garamond" panose="02020404030301010803"/>
              <a:ea typeface="+mn-ea"/>
              <a:cs typeface="+mn-cs"/>
            </a:rPr>
            <a:t>Λιτή Διαχείριση (</a:t>
          </a:r>
          <a:r>
            <a:rPr lang="en-US" sz="1600" dirty="0">
              <a:solidFill>
                <a:sysClr val="window" lastClr="FFFFFF"/>
              </a:solidFill>
              <a:latin typeface="Garamond" panose="02020404030301010803"/>
              <a:ea typeface="+mn-ea"/>
              <a:cs typeface="+mn-cs"/>
            </a:rPr>
            <a:t>lean management)</a:t>
          </a:r>
          <a:endParaRPr lang="el-GR" sz="1600" dirty="0">
            <a:solidFill>
              <a:sysClr val="window" lastClr="FFFFFF"/>
            </a:solidFill>
            <a:latin typeface="Garamond" panose="02020404030301010803"/>
            <a:ea typeface="+mn-ea"/>
            <a:cs typeface="+mn-cs"/>
          </a:endParaRPr>
        </a:p>
      </dgm:t>
    </dgm:pt>
    <dgm:pt modelId="{BEF23A06-85B1-4B3E-AB02-C1F36F1A2D1D}" type="parTrans" cxnId="{B9D43C58-DD76-49F4-9B3A-95D374EC904D}">
      <dgm:prSet/>
      <dgm:spPr/>
      <dgm:t>
        <a:bodyPr/>
        <a:lstStyle/>
        <a:p>
          <a:endParaRPr lang="el-GR" sz="6000"/>
        </a:p>
      </dgm:t>
    </dgm:pt>
    <dgm:pt modelId="{12B8E8EA-E39B-4E4B-BA60-5FD77F52CCC7}" type="sibTrans" cxnId="{B9D43C58-DD76-49F4-9B3A-95D374EC904D}">
      <dgm:prSet/>
      <dgm:spPr>
        <a:xfrm>
          <a:off x="879778" y="269674"/>
          <a:ext cx="1744329" cy="1744329"/>
        </a:xfrm>
        <a:prstGeom prst="blockArc">
          <a:avLst>
            <a:gd name="adj1" fmla="val 16200000"/>
            <a:gd name="adj2" fmla="val 20520000"/>
            <a:gd name="adj3" fmla="val 4644"/>
          </a:avLst>
        </a:prstGeom>
        <a:solidFill>
          <a:srgbClr val="9F2936">
            <a:hueOff val="0"/>
            <a:satOff val="0"/>
            <a:lumOff val="0"/>
            <a:alphaOff val="0"/>
          </a:srgbClr>
        </a:solidFill>
        <a:ln>
          <a:noFill/>
        </a:ln>
        <a:effectLst/>
      </dgm:spPr>
      <dgm:t>
        <a:bodyPr/>
        <a:lstStyle/>
        <a:p>
          <a:endParaRPr lang="el-GR" sz="6000"/>
        </a:p>
      </dgm:t>
    </dgm:pt>
    <dgm:pt modelId="{38AE5BC9-5B10-4FB9-A8D1-B5DE5A90E43E}">
      <dgm:prSet phldrT="[Κείμενο]" custT="1"/>
      <dgm:spPr>
        <a:xfrm>
          <a:off x="1916407" y="1494772"/>
          <a:ext cx="672554" cy="672554"/>
        </a:xfrm>
        <a:prstGeom prst="ellipse">
          <a:avLst/>
        </a:prstGeom>
        <a:solidFill>
          <a:srgbClr val="4E8542">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1600" dirty="0">
              <a:solidFill>
                <a:sysClr val="window" lastClr="FFFFFF"/>
              </a:solidFill>
              <a:latin typeface="Garamond" panose="02020404030301010803"/>
              <a:ea typeface="+mn-ea"/>
              <a:cs typeface="+mn-cs"/>
            </a:rPr>
            <a:t>Δέσμευση (</a:t>
          </a:r>
          <a:r>
            <a:rPr lang="en-US" sz="1600" dirty="0">
              <a:solidFill>
                <a:sysClr val="window" lastClr="FFFFFF"/>
              </a:solidFill>
              <a:latin typeface="Garamond" panose="02020404030301010803"/>
              <a:ea typeface="+mn-ea"/>
              <a:cs typeface="+mn-cs"/>
            </a:rPr>
            <a:t>commitment)</a:t>
          </a:r>
          <a:endParaRPr lang="el-GR" sz="1600" dirty="0">
            <a:solidFill>
              <a:sysClr val="window" lastClr="FFFFFF"/>
            </a:solidFill>
            <a:latin typeface="Garamond" panose="02020404030301010803"/>
            <a:ea typeface="+mn-ea"/>
            <a:cs typeface="+mn-cs"/>
          </a:endParaRPr>
        </a:p>
      </dgm:t>
    </dgm:pt>
    <dgm:pt modelId="{BB7FA66D-8516-4511-A9D7-04BE9B78E5F0}" type="parTrans" cxnId="{BAB9DC40-B65D-449B-817A-3CFD4680C81C}">
      <dgm:prSet/>
      <dgm:spPr/>
      <dgm:t>
        <a:bodyPr/>
        <a:lstStyle/>
        <a:p>
          <a:endParaRPr lang="el-GR" sz="6000"/>
        </a:p>
      </dgm:t>
    </dgm:pt>
    <dgm:pt modelId="{B9CF8AD0-5789-4B30-9017-A19380F784BB}" type="sibTrans" cxnId="{BAB9DC40-B65D-449B-817A-3CFD4680C81C}">
      <dgm:prSet/>
      <dgm:spPr>
        <a:xfrm>
          <a:off x="879778" y="269674"/>
          <a:ext cx="1744329" cy="1744329"/>
        </a:xfrm>
        <a:prstGeom prst="blockArc">
          <a:avLst>
            <a:gd name="adj1" fmla="val 3240000"/>
            <a:gd name="adj2" fmla="val 7560000"/>
            <a:gd name="adj3" fmla="val 4644"/>
          </a:avLst>
        </a:prstGeom>
        <a:solidFill>
          <a:srgbClr val="4E8542">
            <a:hueOff val="0"/>
            <a:satOff val="0"/>
            <a:lumOff val="0"/>
            <a:alphaOff val="0"/>
          </a:srgbClr>
        </a:solidFill>
        <a:ln>
          <a:noFill/>
        </a:ln>
        <a:effectLst/>
      </dgm:spPr>
      <dgm:t>
        <a:bodyPr/>
        <a:lstStyle/>
        <a:p>
          <a:endParaRPr lang="el-GR" sz="6000"/>
        </a:p>
      </dgm:t>
    </dgm:pt>
    <dgm:pt modelId="{0768DEE9-8DE8-4A40-BE9E-2E3F38A1DE2C}">
      <dgm:prSet phldrT="[Κείμενο]" custT="1"/>
      <dgm:spPr>
        <a:xfrm>
          <a:off x="913689" y="1493538"/>
          <a:ext cx="675024" cy="675024"/>
        </a:xfrm>
        <a:prstGeom prst="ellipse">
          <a:avLst/>
        </a:prstGeom>
        <a:solidFill>
          <a:srgbClr val="604878">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1600">
              <a:solidFill>
                <a:sysClr val="window" lastClr="FFFFFF"/>
              </a:solidFill>
              <a:latin typeface="Garamond" panose="02020404030301010803"/>
              <a:ea typeface="+mn-ea"/>
              <a:cs typeface="+mn-cs"/>
            </a:rPr>
            <a:t>Αφοσίωση (</a:t>
          </a:r>
          <a:r>
            <a:rPr lang="en-US" sz="1600">
              <a:solidFill>
                <a:sysClr val="window" lastClr="FFFFFF"/>
              </a:solidFill>
              <a:latin typeface="Garamond" panose="02020404030301010803"/>
              <a:ea typeface="+mn-ea"/>
              <a:cs typeface="+mn-cs"/>
            </a:rPr>
            <a:t>loyalty</a:t>
          </a:r>
          <a:r>
            <a:rPr lang="el-GR" sz="1600">
              <a:solidFill>
                <a:sysClr val="window" lastClr="FFFFFF"/>
              </a:solidFill>
              <a:latin typeface="Garamond" panose="02020404030301010803"/>
              <a:ea typeface="+mn-ea"/>
              <a:cs typeface="+mn-cs"/>
            </a:rPr>
            <a:t>)</a:t>
          </a:r>
        </a:p>
      </dgm:t>
    </dgm:pt>
    <dgm:pt modelId="{F76A5133-002D-4AF1-B4E6-16689964938D}" type="parTrans" cxnId="{8C56C24B-3266-47CC-8982-08D9FAD4C855}">
      <dgm:prSet/>
      <dgm:spPr/>
      <dgm:t>
        <a:bodyPr/>
        <a:lstStyle/>
        <a:p>
          <a:endParaRPr lang="el-GR" sz="6000"/>
        </a:p>
      </dgm:t>
    </dgm:pt>
    <dgm:pt modelId="{3B13632F-6C8F-484F-9C2D-52C043327439}" type="sibTrans" cxnId="{8C56C24B-3266-47CC-8982-08D9FAD4C855}">
      <dgm:prSet/>
      <dgm:spPr>
        <a:xfrm>
          <a:off x="879778" y="269674"/>
          <a:ext cx="1744329" cy="1744329"/>
        </a:xfrm>
        <a:prstGeom prst="blockArc">
          <a:avLst>
            <a:gd name="adj1" fmla="val 7560000"/>
            <a:gd name="adj2" fmla="val 11880000"/>
            <a:gd name="adj3" fmla="val 4644"/>
          </a:avLst>
        </a:prstGeom>
        <a:solidFill>
          <a:srgbClr val="604878">
            <a:hueOff val="0"/>
            <a:satOff val="0"/>
            <a:lumOff val="0"/>
            <a:alphaOff val="0"/>
          </a:srgbClr>
        </a:solidFill>
        <a:ln>
          <a:noFill/>
        </a:ln>
        <a:effectLst/>
      </dgm:spPr>
      <dgm:t>
        <a:bodyPr/>
        <a:lstStyle/>
        <a:p>
          <a:endParaRPr lang="el-GR" sz="6000"/>
        </a:p>
      </dgm:t>
    </dgm:pt>
    <dgm:pt modelId="{EB8E81BF-0477-4A34-8D70-80F71607C268}">
      <dgm:prSet phldrT="[Κείμενο]" custT="1"/>
      <dgm:spPr>
        <a:xfrm>
          <a:off x="597716" y="534573"/>
          <a:ext cx="688019" cy="688019"/>
        </a:xfrm>
        <a:prstGeom prst="ellipse">
          <a:avLst/>
        </a:prstGeom>
        <a:solidFill>
          <a:srgbClr val="C19859">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1600">
              <a:solidFill>
                <a:sysClr val="window" lastClr="FFFFFF"/>
              </a:solidFill>
              <a:latin typeface="Garamond" panose="02020404030301010803"/>
              <a:ea typeface="+mn-ea"/>
              <a:cs typeface="+mn-cs"/>
            </a:rPr>
            <a:t>Δικαιοσύνη (</a:t>
          </a:r>
          <a:r>
            <a:rPr lang="en-US" sz="1600">
              <a:solidFill>
                <a:sysClr val="window" lastClr="FFFFFF"/>
              </a:solidFill>
              <a:latin typeface="Garamond" panose="02020404030301010803"/>
              <a:ea typeface="+mn-ea"/>
              <a:cs typeface="+mn-cs"/>
            </a:rPr>
            <a:t>justice)</a:t>
          </a:r>
          <a:endParaRPr lang="el-GR" sz="1600">
            <a:solidFill>
              <a:sysClr val="window" lastClr="FFFFFF"/>
            </a:solidFill>
            <a:latin typeface="Garamond" panose="02020404030301010803"/>
            <a:ea typeface="+mn-ea"/>
            <a:cs typeface="+mn-cs"/>
          </a:endParaRPr>
        </a:p>
      </dgm:t>
    </dgm:pt>
    <dgm:pt modelId="{113767A8-9C8E-489A-A85B-E1E682CD807E}" type="parTrans" cxnId="{4FD8F097-9AF0-40C6-87F3-B81118B556E5}">
      <dgm:prSet/>
      <dgm:spPr/>
      <dgm:t>
        <a:bodyPr/>
        <a:lstStyle/>
        <a:p>
          <a:endParaRPr lang="el-GR" sz="6000"/>
        </a:p>
      </dgm:t>
    </dgm:pt>
    <dgm:pt modelId="{2D909282-FD02-4726-9A98-E36005F5DDA4}" type="sibTrans" cxnId="{4FD8F097-9AF0-40C6-87F3-B81118B556E5}">
      <dgm:prSet/>
      <dgm:spPr>
        <a:xfrm>
          <a:off x="879778" y="269674"/>
          <a:ext cx="1744329" cy="1744329"/>
        </a:xfrm>
        <a:prstGeom prst="blockArc">
          <a:avLst>
            <a:gd name="adj1" fmla="val 11880000"/>
            <a:gd name="adj2" fmla="val 16200000"/>
            <a:gd name="adj3" fmla="val 4644"/>
          </a:avLst>
        </a:prstGeom>
        <a:solidFill>
          <a:srgbClr val="C19859">
            <a:hueOff val="0"/>
            <a:satOff val="0"/>
            <a:lumOff val="0"/>
            <a:alphaOff val="0"/>
          </a:srgbClr>
        </a:solidFill>
        <a:ln>
          <a:noFill/>
        </a:ln>
        <a:effectLst/>
      </dgm:spPr>
      <dgm:t>
        <a:bodyPr/>
        <a:lstStyle/>
        <a:p>
          <a:endParaRPr lang="el-GR" sz="6000"/>
        </a:p>
      </dgm:t>
    </dgm:pt>
    <dgm:pt modelId="{173B8255-BB5E-4A68-9A26-DEA3F20F4741}">
      <dgm:prSet custT="1"/>
      <dgm:spPr>
        <a:xfrm>
          <a:off x="2223820" y="540244"/>
          <a:ext cx="676678" cy="676678"/>
        </a:xfrm>
        <a:prstGeom prst="ellipse">
          <a:avLst/>
        </a:prstGeom>
        <a:solidFill>
          <a:srgbClr val="1B587C">
            <a:hueOff val="0"/>
            <a:satOff val="0"/>
            <a:lumOff val="0"/>
            <a:alphaOff val="0"/>
          </a:srgbClr>
        </a:solidFill>
        <a:ln w="15875" cap="flat" cmpd="sng" algn="ctr">
          <a:solidFill>
            <a:sysClr val="window" lastClr="FFFFFF">
              <a:hueOff val="0"/>
              <a:satOff val="0"/>
              <a:lumOff val="0"/>
              <a:alphaOff val="0"/>
            </a:sysClr>
          </a:solidFill>
          <a:prstDash val="solid"/>
        </a:ln>
        <a:effectLst/>
      </dgm:spPr>
      <dgm:t>
        <a:bodyPr/>
        <a:lstStyle/>
        <a:p>
          <a:pPr>
            <a:buNone/>
          </a:pPr>
          <a:r>
            <a:rPr lang="el-GR" sz="1600">
              <a:solidFill>
                <a:sysClr val="window" lastClr="FFFFFF"/>
              </a:solidFill>
              <a:latin typeface="Garamond" panose="02020404030301010803"/>
              <a:ea typeface="+mn-ea"/>
              <a:cs typeface="+mn-cs"/>
            </a:rPr>
            <a:t>Συνεχής εκπαίδευση (</a:t>
          </a:r>
          <a:r>
            <a:rPr lang="en-US" sz="1600">
              <a:solidFill>
                <a:sysClr val="window" lastClr="FFFFFF"/>
              </a:solidFill>
              <a:latin typeface="Garamond" panose="02020404030301010803"/>
              <a:ea typeface="+mn-ea"/>
              <a:cs typeface="+mn-cs"/>
            </a:rPr>
            <a:t>continuous education)</a:t>
          </a:r>
          <a:endParaRPr lang="el-GR" sz="1600">
            <a:solidFill>
              <a:sysClr val="window" lastClr="FFFFFF"/>
            </a:solidFill>
            <a:latin typeface="Garamond" panose="02020404030301010803"/>
            <a:ea typeface="+mn-ea"/>
            <a:cs typeface="+mn-cs"/>
          </a:endParaRPr>
        </a:p>
      </dgm:t>
    </dgm:pt>
    <dgm:pt modelId="{3F4ECF7F-87A7-4AE5-BCEB-657795F9F801}" type="parTrans" cxnId="{B8E59CBA-DFC9-4580-99FB-E7F16B5F95EE}">
      <dgm:prSet/>
      <dgm:spPr/>
      <dgm:t>
        <a:bodyPr/>
        <a:lstStyle/>
        <a:p>
          <a:endParaRPr lang="el-GR" sz="6000"/>
        </a:p>
      </dgm:t>
    </dgm:pt>
    <dgm:pt modelId="{C7E62302-FB27-42D1-8553-10A359B91B92}" type="sibTrans" cxnId="{B8E59CBA-DFC9-4580-99FB-E7F16B5F95EE}">
      <dgm:prSet/>
      <dgm:spPr>
        <a:xfrm>
          <a:off x="879778" y="269674"/>
          <a:ext cx="1744329" cy="1744329"/>
        </a:xfrm>
        <a:prstGeom prst="blockArc">
          <a:avLst>
            <a:gd name="adj1" fmla="val 20520000"/>
            <a:gd name="adj2" fmla="val 3240000"/>
            <a:gd name="adj3" fmla="val 4644"/>
          </a:avLst>
        </a:prstGeom>
        <a:solidFill>
          <a:srgbClr val="1B587C">
            <a:hueOff val="0"/>
            <a:satOff val="0"/>
            <a:lumOff val="0"/>
            <a:alphaOff val="0"/>
          </a:srgbClr>
        </a:solidFill>
        <a:ln>
          <a:noFill/>
        </a:ln>
        <a:effectLst/>
      </dgm:spPr>
      <dgm:t>
        <a:bodyPr/>
        <a:lstStyle/>
        <a:p>
          <a:endParaRPr lang="el-GR" sz="6000"/>
        </a:p>
      </dgm:t>
    </dgm:pt>
    <dgm:pt modelId="{75B0C18B-79DF-4999-A720-C4DBC2C947CB}" type="pres">
      <dgm:prSet presAssocID="{6BF2C63D-CE33-4A4E-8282-4702D7E9D16C}" presName="Name0" presStyleCnt="0">
        <dgm:presLayoutVars>
          <dgm:chMax val="1"/>
          <dgm:dir/>
          <dgm:animLvl val="ctr"/>
          <dgm:resizeHandles val="exact"/>
        </dgm:presLayoutVars>
      </dgm:prSet>
      <dgm:spPr/>
    </dgm:pt>
    <dgm:pt modelId="{FC525292-7CD6-4FC8-AA34-F7CB6BC124AB}" type="pres">
      <dgm:prSet presAssocID="{844E5B86-0218-4FB0-823D-1B2C12854905}" presName="centerShape" presStyleLbl="node0" presStyleIdx="0" presStyleCnt="1"/>
      <dgm:spPr/>
    </dgm:pt>
    <dgm:pt modelId="{198BD92B-46F4-4261-9DE6-E4CCA5F8B931}" type="pres">
      <dgm:prSet presAssocID="{27ACF753-AF62-47C6-AFAC-DDA0E93B52F0}" presName="node" presStyleLbl="node1" presStyleIdx="0" presStyleCnt="5" custScaleX="121146" custScaleY="121146">
        <dgm:presLayoutVars>
          <dgm:bulletEnabled val="1"/>
        </dgm:presLayoutVars>
      </dgm:prSet>
      <dgm:spPr/>
    </dgm:pt>
    <dgm:pt modelId="{D4020CDF-0265-4A02-B060-565970EB0B18}" type="pres">
      <dgm:prSet presAssocID="{27ACF753-AF62-47C6-AFAC-DDA0E93B52F0}" presName="dummy" presStyleCnt="0"/>
      <dgm:spPr/>
    </dgm:pt>
    <dgm:pt modelId="{4CBF3B7D-CF67-4BB4-B681-7BB43982E4D3}" type="pres">
      <dgm:prSet presAssocID="{12B8E8EA-E39B-4E4B-BA60-5FD77F52CCC7}" presName="sibTrans" presStyleLbl="sibTrans2D1" presStyleIdx="0" presStyleCnt="5"/>
      <dgm:spPr/>
    </dgm:pt>
    <dgm:pt modelId="{5B45C930-9E1D-4E14-AD11-F88F46938DA3}" type="pres">
      <dgm:prSet presAssocID="{173B8255-BB5E-4A68-9A26-DEA3F20F4741}" presName="node" presStyleLbl="node1" presStyleIdx="1" presStyleCnt="5" custScaleX="120284" custScaleY="120284">
        <dgm:presLayoutVars>
          <dgm:bulletEnabled val="1"/>
        </dgm:presLayoutVars>
      </dgm:prSet>
      <dgm:spPr/>
    </dgm:pt>
    <dgm:pt modelId="{27BC6533-693C-45AA-B2C6-BC05D8D22CEC}" type="pres">
      <dgm:prSet presAssocID="{173B8255-BB5E-4A68-9A26-DEA3F20F4741}" presName="dummy" presStyleCnt="0"/>
      <dgm:spPr/>
    </dgm:pt>
    <dgm:pt modelId="{E3E47CBF-E970-42C9-9E11-4B29575BB01D}" type="pres">
      <dgm:prSet presAssocID="{C7E62302-FB27-42D1-8553-10A359B91B92}" presName="sibTrans" presStyleLbl="sibTrans2D1" presStyleIdx="1" presStyleCnt="5"/>
      <dgm:spPr/>
    </dgm:pt>
    <dgm:pt modelId="{23F295C2-E8F7-4E01-84D7-8F76E714C273}" type="pres">
      <dgm:prSet presAssocID="{38AE5BC9-5B10-4FB9-A8D1-B5DE5A90E43E}" presName="node" presStyleLbl="node1" presStyleIdx="2" presStyleCnt="5" custScaleX="119551" custScaleY="119551">
        <dgm:presLayoutVars>
          <dgm:bulletEnabled val="1"/>
        </dgm:presLayoutVars>
      </dgm:prSet>
      <dgm:spPr/>
    </dgm:pt>
    <dgm:pt modelId="{BD177E18-F293-4095-8A40-9B3E25979D9E}" type="pres">
      <dgm:prSet presAssocID="{38AE5BC9-5B10-4FB9-A8D1-B5DE5A90E43E}" presName="dummy" presStyleCnt="0"/>
      <dgm:spPr/>
    </dgm:pt>
    <dgm:pt modelId="{7A37EC98-D2F8-4A16-B2F9-F26160528650}" type="pres">
      <dgm:prSet presAssocID="{B9CF8AD0-5789-4B30-9017-A19380F784BB}" presName="sibTrans" presStyleLbl="sibTrans2D1" presStyleIdx="2" presStyleCnt="5"/>
      <dgm:spPr/>
    </dgm:pt>
    <dgm:pt modelId="{D7CA80A0-F516-4F17-A37B-8CE9AAB2C468}" type="pres">
      <dgm:prSet presAssocID="{0768DEE9-8DE8-4A40-BE9E-2E3F38A1DE2C}" presName="node" presStyleLbl="node1" presStyleIdx="3" presStyleCnt="5" custScaleX="119990" custScaleY="119990">
        <dgm:presLayoutVars>
          <dgm:bulletEnabled val="1"/>
        </dgm:presLayoutVars>
      </dgm:prSet>
      <dgm:spPr/>
    </dgm:pt>
    <dgm:pt modelId="{F99FC64B-7F12-4135-9748-66D98E01DE74}" type="pres">
      <dgm:prSet presAssocID="{0768DEE9-8DE8-4A40-BE9E-2E3F38A1DE2C}" presName="dummy" presStyleCnt="0"/>
      <dgm:spPr/>
    </dgm:pt>
    <dgm:pt modelId="{3C2D781C-FFE2-4E35-8AE4-ABB78D2EADA8}" type="pres">
      <dgm:prSet presAssocID="{3B13632F-6C8F-484F-9C2D-52C043327439}" presName="sibTrans" presStyleLbl="sibTrans2D1" presStyleIdx="3" presStyleCnt="5"/>
      <dgm:spPr/>
    </dgm:pt>
    <dgm:pt modelId="{485DC900-F3A1-4994-B0C5-6D624F4A6E66}" type="pres">
      <dgm:prSet presAssocID="{EB8E81BF-0477-4A34-8D70-80F71607C268}" presName="node" presStyleLbl="node1" presStyleIdx="4" presStyleCnt="5" custScaleX="122300" custScaleY="122300">
        <dgm:presLayoutVars>
          <dgm:bulletEnabled val="1"/>
        </dgm:presLayoutVars>
      </dgm:prSet>
      <dgm:spPr/>
    </dgm:pt>
    <dgm:pt modelId="{20818B0A-77E3-4F78-8962-B5588C1362A2}" type="pres">
      <dgm:prSet presAssocID="{EB8E81BF-0477-4A34-8D70-80F71607C268}" presName="dummy" presStyleCnt="0"/>
      <dgm:spPr/>
    </dgm:pt>
    <dgm:pt modelId="{BB3806B2-E24B-4911-A9C2-71065A8F1D7F}" type="pres">
      <dgm:prSet presAssocID="{2D909282-FD02-4726-9A98-E36005F5DDA4}" presName="sibTrans" presStyleLbl="sibTrans2D1" presStyleIdx="4" presStyleCnt="5"/>
      <dgm:spPr/>
    </dgm:pt>
  </dgm:ptLst>
  <dgm:cxnLst>
    <dgm:cxn modelId="{A716D606-DFCC-4653-A945-7B5B0240178C}" type="presOf" srcId="{B9CF8AD0-5789-4B30-9017-A19380F784BB}" destId="{7A37EC98-D2F8-4A16-B2F9-F26160528650}" srcOrd="0" destOrd="0" presId="urn:microsoft.com/office/officeart/2005/8/layout/radial6"/>
    <dgm:cxn modelId="{F8334F16-1D50-4A86-9913-76238B0723CB}" type="presOf" srcId="{173B8255-BB5E-4A68-9A26-DEA3F20F4741}" destId="{5B45C930-9E1D-4E14-AD11-F88F46938DA3}" srcOrd="0" destOrd="0" presId="urn:microsoft.com/office/officeart/2005/8/layout/radial6"/>
    <dgm:cxn modelId="{DCC2061B-1FA5-4373-8A2F-256831C6F453}" type="presOf" srcId="{3B13632F-6C8F-484F-9C2D-52C043327439}" destId="{3C2D781C-FFE2-4E35-8AE4-ABB78D2EADA8}" srcOrd="0" destOrd="0" presId="urn:microsoft.com/office/officeart/2005/8/layout/radial6"/>
    <dgm:cxn modelId="{68DE4E27-D636-4E9C-8A87-286E846DE6BB}" type="presOf" srcId="{EB8E81BF-0477-4A34-8D70-80F71607C268}" destId="{485DC900-F3A1-4994-B0C5-6D624F4A6E66}" srcOrd="0" destOrd="0" presId="urn:microsoft.com/office/officeart/2005/8/layout/radial6"/>
    <dgm:cxn modelId="{933B6028-EACB-4BDC-A28E-F89FBDF8800E}" type="presOf" srcId="{0768DEE9-8DE8-4A40-BE9E-2E3F38A1DE2C}" destId="{D7CA80A0-F516-4F17-A37B-8CE9AAB2C468}" srcOrd="0" destOrd="0" presId="urn:microsoft.com/office/officeart/2005/8/layout/radial6"/>
    <dgm:cxn modelId="{6FD5112B-A73F-493F-A248-25802446EC09}" type="presOf" srcId="{844E5B86-0218-4FB0-823D-1B2C12854905}" destId="{FC525292-7CD6-4FC8-AA34-F7CB6BC124AB}" srcOrd="0" destOrd="0" presId="urn:microsoft.com/office/officeart/2005/8/layout/radial6"/>
    <dgm:cxn modelId="{BDA2AA2B-B598-445F-8B0C-FAED9EAF8DEF}" type="presOf" srcId="{38AE5BC9-5B10-4FB9-A8D1-B5DE5A90E43E}" destId="{23F295C2-E8F7-4E01-84D7-8F76E714C273}" srcOrd="0" destOrd="0" presId="urn:microsoft.com/office/officeart/2005/8/layout/radial6"/>
    <dgm:cxn modelId="{9A3B542E-DA86-416E-86B9-6A6AEE7D67F5}" type="presOf" srcId="{2D909282-FD02-4726-9A98-E36005F5DDA4}" destId="{BB3806B2-E24B-4911-A9C2-71065A8F1D7F}" srcOrd="0" destOrd="0" presId="urn:microsoft.com/office/officeart/2005/8/layout/radial6"/>
    <dgm:cxn modelId="{BAB9DC40-B65D-449B-817A-3CFD4680C81C}" srcId="{844E5B86-0218-4FB0-823D-1B2C12854905}" destId="{38AE5BC9-5B10-4FB9-A8D1-B5DE5A90E43E}" srcOrd="2" destOrd="0" parTransId="{BB7FA66D-8516-4511-A9D7-04BE9B78E5F0}" sibTransId="{B9CF8AD0-5789-4B30-9017-A19380F784BB}"/>
    <dgm:cxn modelId="{8C56C24B-3266-47CC-8982-08D9FAD4C855}" srcId="{844E5B86-0218-4FB0-823D-1B2C12854905}" destId="{0768DEE9-8DE8-4A40-BE9E-2E3F38A1DE2C}" srcOrd="3" destOrd="0" parTransId="{F76A5133-002D-4AF1-B4E6-16689964938D}" sibTransId="{3B13632F-6C8F-484F-9C2D-52C043327439}"/>
    <dgm:cxn modelId="{5E52834F-0AA3-4A07-99C7-361125193B66}" srcId="{6BF2C63D-CE33-4A4E-8282-4702D7E9D16C}" destId="{844E5B86-0218-4FB0-823D-1B2C12854905}" srcOrd="0" destOrd="0" parTransId="{A22938D7-F5AB-452A-9BEA-424A846660C7}" sibTransId="{1941FFC0-E9DA-4930-AD1A-BD1CD8C0FBE4}"/>
    <dgm:cxn modelId="{B9D43C58-DD76-49F4-9B3A-95D374EC904D}" srcId="{844E5B86-0218-4FB0-823D-1B2C12854905}" destId="{27ACF753-AF62-47C6-AFAC-DDA0E93B52F0}" srcOrd="0" destOrd="0" parTransId="{BEF23A06-85B1-4B3E-AB02-C1F36F1A2D1D}" sibTransId="{12B8E8EA-E39B-4E4B-BA60-5FD77F52CCC7}"/>
    <dgm:cxn modelId="{4FD8F097-9AF0-40C6-87F3-B81118B556E5}" srcId="{844E5B86-0218-4FB0-823D-1B2C12854905}" destId="{EB8E81BF-0477-4A34-8D70-80F71607C268}" srcOrd="4" destOrd="0" parTransId="{113767A8-9C8E-489A-A85B-E1E682CD807E}" sibTransId="{2D909282-FD02-4726-9A98-E36005F5DDA4}"/>
    <dgm:cxn modelId="{B8E59CBA-DFC9-4580-99FB-E7F16B5F95EE}" srcId="{844E5B86-0218-4FB0-823D-1B2C12854905}" destId="{173B8255-BB5E-4A68-9A26-DEA3F20F4741}" srcOrd="1" destOrd="0" parTransId="{3F4ECF7F-87A7-4AE5-BCEB-657795F9F801}" sibTransId="{C7E62302-FB27-42D1-8553-10A359B91B92}"/>
    <dgm:cxn modelId="{C7ECB6BA-E4CC-41D3-B255-0435B22E3F0A}" type="presOf" srcId="{12B8E8EA-E39B-4E4B-BA60-5FD77F52CCC7}" destId="{4CBF3B7D-CF67-4BB4-B681-7BB43982E4D3}" srcOrd="0" destOrd="0" presId="urn:microsoft.com/office/officeart/2005/8/layout/radial6"/>
    <dgm:cxn modelId="{63B6A6DE-43E4-41BF-A724-3FD1F7DD2BE5}" type="presOf" srcId="{C7E62302-FB27-42D1-8553-10A359B91B92}" destId="{E3E47CBF-E970-42C9-9E11-4B29575BB01D}" srcOrd="0" destOrd="0" presId="urn:microsoft.com/office/officeart/2005/8/layout/radial6"/>
    <dgm:cxn modelId="{2F63F1E4-FC07-4FF8-8149-353EA91D5752}" type="presOf" srcId="{6BF2C63D-CE33-4A4E-8282-4702D7E9D16C}" destId="{75B0C18B-79DF-4999-A720-C4DBC2C947CB}" srcOrd="0" destOrd="0" presId="urn:microsoft.com/office/officeart/2005/8/layout/radial6"/>
    <dgm:cxn modelId="{7554ADF5-8A19-47E1-A904-A9EA88DB632E}" type="presOf" srcId="{27ACF753-AF62-47C6-AFAC-DDA0E93B52F0}" destId="{198BD92B-46F4-4261-9DE6-E4CCA5F8B931}" srcOrd="0" destOrd="0" presId="urn:microsoft.com/office/officeart/2005/8/layout/radial6"/>
    <dgm:cxn modelId="{E6B4D33C-7574-4171-9776-EC835DAB51E2}" type="presParOf" srcId="{75B0C18B-79DF-4999-A720-C4DBC2C947CB}" destId="{FC525292-7CD6-4FC8-AA34-F7CB6BC124AB}" srcOrd="0" destOrd="0" presId="urn:microsoft.com/office/officeart/2005/8/layout/radial6"/>
    <dgm:cxn modelId="{9F6F9996-C36A-4E3F-9A1B-4B8BB41C81BB}" type="presParOf" srcId="{75B0C18B-79DF-4999-A720-C4DBC2C947CB}" destId="{198BD92B-46F4-4261-9DE6-E4CCA5F8B931}" srcOrd="1" destOrd="0" presId="urn:microsoft.com/office/officeart/2005/8/layout/radial6"/>
    <dgm:cxn modelId="{6AB8F8A1-394E-405C-A2CE-DA430AA0DC88}" type="presParOf" srcId="{75B0C18B-79DF-4999-A720-C4DBC2C947CB}" destId="{D4020CDF-0265-4A02-B060-565970EB0B18}" srcOrd="2" destOrd="0" presId="urn:microsoft.com/office/officeart/2005/8/layout/radial6"/>
    <dgm:cxn modelId="{9B755906-3E8D-4113-9F6C-F863C3CC0EE7}" type="presParOf" srcId="{75B0C18B-79DF-4999-A720-C4DBC2C947CB}" destId="{4CBF3B7D-CF67-4BB4-B681-7BB43982E4D3}" srcOrd="3" destOrd="0" presId="urn:microsoft.com/office/officeart/2005/8/layout/radial6"/>
    <dgm:cxn modelId="{5F1009BD-DA0A-419C-B3F3-9BA090D5A730}" type="presParOf" srcId="{75B0C18B-79DF-4999-A720-C4DBC2C947CB}" destId="{5B45C930-9E1D-4E14-AD11-F88F46938DA3}" srcOrd="4" destOrd="0" presId="urn:microsoft.com/office/officeart/2005/8/layout/radial6"/>
    <dgm:cxn modelId="{5870F3F1-158E-463F-BA43-0E979C0A0970}" type="presParOf" srcId="{75B0C18B-79DF-4999-A720-C4DBC2C947CB}" destId="{27BC6533-693C-45AA-B2C6-BC05D8D22CEC}" srcOrd="5" destOrd="0" presId="urn:microsoft.com/office/officeart/2005/8/layout/radial6"/>
    <dgm:cxn modelId="{995C334E-194D-4921-AEEC-5C8CF4CC4095}" type="presParOf" srcId="{75B0C18B-79DF-4999-A720-C4DBC2C947CB}" destId="{E3E47CBF-E970-42C9-9E11-4B29575BB01D}" srcOrd="6" destOrd="0" presId="urn:microsoft.com/office/officeart/2005/8/layout/radial6"/>
    <dgm:cxn modelId="{2454D102-360F-4C7E-BD0F-F880DF79859E}" type="presParOf" srcId="{75B0C18B-79DF-4999-A720-C4DBC2C947CB}" destId="{23F295C2-E8F7-4E01-84D7-8F76E714C273}" srcOrd="7" destOrd="0" presId="urn:microsoft.com/office/officeart/2005/8/layout/radial6"/>
    <dgm:cxn modelId="{9BF8FFC1-937B-4ED8-B95A-BB71AD2DD98F}" type="presParOf" srcId="{75B0C18B-79DF-4999-A720-C4DBC2C947CB}" destId="{BD177E18-F293-4095-8A40-9B3E25979D9E}" srcOrd="8" destOrd="0" presId="urn:microsoft.com/office/officeart/2005/8/layout/radial6"/>
    <dgm:cxn modelId="{6E9749CB-673F-4FDA-A6B1-73882543FD53}" type="presParOf" srcId="{75B0C18B-79DF-4999-A720-C4DBC2C947CB}" destId="{7A37EC98-D2F8-4A16-B2F9-F26160528650}" srcOrd="9" destOrd="0" presId="urn:microsoft.com/office/officeart/2005/8/layout/radial6"/>
    <dgm:cxn modelId="{F3B898A1-738C-4B0F-9A14-D700B1A1546D}" type="presParOf" srcId="{75B0C18B-79DF-4999-A720-C4DBC2C947CB}" destId="{D7CA80A0-F516-4F17-A37B-8CE9AAB2C468}" srcOrd="10" destOrd="0" presId="urn:microsoft.com/office/officeart/2005/8/layout/radial6"/>
    <dgm:cxn modelId="{ABC20574-6E1D-4294-A091-DBED414D3DD7}" type="presParOf" srcId="{75B0C18B-79DF-4999-A720-C4DBC2C947CB}" destId="{F99FC64B-7F12-4135-9748-66D98E01DE74}" srcOrd="11" destOrd="0" presId="urn:microsoft.com/office/officeart/2005/8/layout/radial6"/>
    <dgm:cxn modelId="{CCE9D6EB-DFA1-4809-BBDC-D548E9EED3B9}" type="presParOf" srcId="{75B0C18B-79DF-4999-A720-C4DBC2C947CB}" destId="{3C2D781C-FFE2-4E35-8AE4-ABB78D2EADA8}" srcOrd="12" destOrd="0" presId="urn:microsoft.com/office/officeart/2005/8/layout/radial6"/>
    <dgm:cxn modelId="{5FDDC09D-C778-40F4-9AED-963FCD31B850}" type="presParOf" srcId="{75B0C18B-79DF-4999-A720-C4DBC2C947CB}" destId="{485DC900-F3A1-4994-B0C5-6D624F4A6E66}" srcOrd="13" destOrd="0" presId="urn:microsoft.com/office/officeart/2005/8/layout/radial6"/>
    <dgm:cxn modelId="{A7020F4F-D067-4537-A7A7-4AD74DC65DEC}" type="presParOf" srcId="{75B0C18B-79DF-4999-A720-C4DBC2C947CB}" destId="{20818B0A-77E3-4F78-8962-B5588C1362A2}" srcOrd="14" destOrd="0" presId="urn:microsoft.com/office/officeart/2005/8/layout/radial6"/>
    <dgm:cxn modelId="{D4D261EB-FCE6-4E06-B8D5-3B44B433792A}" type="presParOf" srcId="{75B0C18B-79DF-4999-A720-C4DBC2C947CB}" destId="{BB3806B2-E24B-4911-A9C2-71065A8F1D7F}"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DD3F9-4EB1-47F6-AE71-F66D3C41B4EB}">
      <dsp:nvSpPr>
        <dsp:cNvPr id="0" name=""/>
        <dsp:cNvSpPr/>
      </dsp:nvSpPr>
      <dsp:spPr>
        <a:xfrm>
          <a:off x="-5153286" y="-789383"/>
          <a:ext cx="6136809" cy="6136809"/>
        </a:xfrm>
        <a:prstGeom prst="blockArc">
          <a:avLst>
            <a:gd name="adj1" fmla="val 18900000"/>
            <a:gd name="adj2" fmla="val 2700000"/>
            <a:gd name="adj3" fmla="val 784"/>
          </a:avLst>
        </a:prstGeom>
        <a:noFill/>
        <a:ln w="15875" cap="flat" cmpd="sng" algn="ctr">
          <a:solidFill>
            <a:srgbClr val="9F2936">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8E23DA8-5C12-4A98-B2F3-29985A6030C4}">
      <dsp:nvSpPr>
        <dsp:cNvPr id="0" name=""/>
        <dsp:cNvSpPr/>
      </dsp:nvSpPr>
      <dsp:spPr>
        <a:xfrm>
          <a:off x="514970" y="350422"/>
          <a:ext cx="7235220" cy="701209"/>
        </a:xfrm>
        <a:prstGeom prst="rect">
          <a:avLst/>
        </a:prstGeom>
        <a:solidFill>
          <a:srgbClr val="9F2936">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6585" tIns="81280" rIns="81280" bIns="81280" numCol="1" spcCol="1270" anchor="ctr" anchorCtr="0">
          <a:noAutofit/>
        </a:bodyPr>
        <a:lstStyle/>
        <a:p>
          <a:pPr marL="0" lvl="0" indent="0" algn="l" defTabSz="1422400">
            <a:lnSpc>
              <a:spcPct val="90000"/>
            </a:lnSpc>
            <a:spcBef>
              <a:spcPct val="0"/>
            </a:spcBef>
            <a:spcAft>
              <a:spcPct val="35000"/>
            </a:spcAft>
            <a:buNone/>
          </a:pPr>
          <a:r>
            <a:rPr lang="el-GR" sz="3200" kern="1200" dirty="0">
              <a:solidFill>
                <a:sysClr val="window" lastClr="FFFFFF"/>
              </a:solidFill>
              <a:latin typeface="Garamond" panose="02020404030301010803"/>
              <a:ea typeface="+mn-ea"/>
              <a:cs typeface="+mn-cs"/>
            </a:rPr>
            <a:t>Ο μισθός ως μέσο ελέγχου</a:t>
          </a:r>
        </a:p>
      </dsp:txBody>
      <dsp:txXfrm>
        <a:off x="514970" y="350422"/>
        <a:ext cx="7235220" cy="701209"/>
      </dsp:txXfrm>
    </dsp:sp>
    <dsp:sp modelId="{F949EF89-05AF-46A3-8440-C1D7CA5ADC70}">
      <dsp:nvSpPr>
        <dsp:cNvPr id="0" name=""/>
        <dsp:cNvSpPr/>
      </dsp:nvSpPr>
      <dsp:spPr>
        <a:xfrm>
          <a:off x="76714" y="262771"/>
          <a:ext cx="876511" cy="876511"/>
        </a:xfrm>
        <a:prstGeom prst="ellipse">
          <a:avLst/>
        </a:prstGeom>
        <a:solidFill>
          <a:sysClr val="window" lastClr="FFFFFF">
            <a:hueOff val="0"/>
            <a:satOff val="0"/>
            <a:lumOff val="0"/>
            <a:alphaOff val="0"/>
          </a:sysClr>
        </a:solidFill>
        <a:ln w="15875" cap="flat" cmpd="sng" algn="ctr">
          <a:solidFill>
            <a:srgbClr val="9F293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E829D2D-1F8D-4440-9C0A-A58BE7C770E9}">
      <dsp:nvSpPr>
        <dsp:cNvPr id="0" name=""/>
        <dsp:cNvSpPr/>
      </dsp:nvSpPr>
      <dsp:spPr>
        <a:xfrm>
          <a:off x="916989" y="1402418"/>
          <a:ext cx="6833200" cy="701209"/>
        </a:xfrm>
        <a:prstGeom prst="rect">
          <a:avLst/>
        </a:prstGeom>
        <a:solidFill>
          <a:srgbClr val="1B587C">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6585" tIns="81280" rIns="81280" bIns="81280" numCol="1" spcCol="1270" anchor="ctr" anchorCtr="0">
          <a:noAutofit/>
        </a:bodyPr>
        <a:lstStyle/>
        <a:p>
          <a:pPr marL="0" lvl="0" indent="0" algn="l" defTabSz="1422400">
            <a:lnSpc>
              <a:spcPct val="90000"/>
            </a:lnSpc>
            <a:spcBef>
              <a:spcPct val="0"/>
            </a:spcBef>
            <a:spcAft>
              <a:spcPct val="35000"/>
            </a:spcAft>
            <a:buNone/>
          </a:pPr>
          <a:r>
            <a:rPr lang="el-GR" sz="3200" kern="1200" dirty="0">
              <a:solidFill>
                <a:sysClr val="window" lastClr="FFFFFF"/>
              </a:solidFill>
              <a:latin typeface="Garamond" panose="02020404030301010803"/>
              <a:ea typeface="+mn-ea"/>
              <a:cs typeface="+mn-cs"/>
            </a:rPr>
            <a:t>Η πληροφορία που χάνεται</a:t>
          </a:r>
        </a:p>
      </dsp:txBody>
      <dsp:txXfrm>
        <a:off x="916989" y="1402418"/>
        <a:ext cx="6833200" cy="701209"/>
      </dsp:txXfrm>
    </dsp:sp>
    <dsp:sp modelId="{B0DCEF93-AD69-46C5-8FBB-2E0CAF111D31}">
      <dsp:nvSpPr>
        <dsp:cNvPr id="0" name=""/>
        <dsp:cNvSpPr/>
      </dsp:nvSpPr>
      <dsp:spPr>
        <a:xfrm>
          <a:off x="478733" y="1314767"/>
          <a:ext cx="876511" cy="876511"/>
        </a:xfrm>
        <a:prstGeom prst="ellipse">
          <a:avLst/>
        </a:prstGeom>
        <a:solidFill>
          <a:sysClr val="window" lastClr="FFFFFF">
            <a:hueOff val="0"/>
            <a:satOff val="0"/>
            <a:lumOff val="0"/>
            <a:alphaOff val="0"/>
          </a:sysClr>
        </a:solidFill>
        <a:ln w="15875" cap="flat" cmpd="sng" algn="ctr">
          <a:solidFill>
            <a:srgbClr val="1B587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3FB31685-3D6D-44EE-83F2-0A3F26222461}">
      <dsp:nvSpPr>
        <dsp:cNvPr id="0" name=""/>
        <dsp:cNvSpPr/>
      </dsp:nvSpPr>
      <dsp:spPr>
        <a:xfrm>
          <a:off x="916989" y="2454414"/>
          <a:ext cx="6833200" cy="701209"/>
        </a:xfrm>
        <a:prstGeom prst="rect">
          <a:avLst/>
        </a:prstGeom>
        <a:solidFill>
          <a:srgbClr val="4E8542">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6585" tIns="81280" rIns="81280" bIns="81280" numCol="1" spcCol="1270" anchor="ctr" anchorCtr="0">
          <a:noAutofit/>
        </a:bodyPr>
        <a:lstStyle/>
        <a:p>
          <a:pPr marL="0" lvl="0" indent="0" algn="l" defTabSz="1422400">
            <a:lnSpc>
              <a:spcPct val="90000"/>
            </a:lnSpc>
            <a:spcBef>
              <a:spcPct val="0"/>
            </a:spcBef>
            <a:spcAft>
              <a:spcPct val="35000"/>
            </a:spcAft>
            <a:buNone/>
          </a:pPr>
          <a:r>
            <a:rPr lang="el-GR" sz="3200" kern="1200" dirty="0">
              <a:solidFill>
                <a:sysClr val="window" lastClr="FFFFFF"/>
              </a:solidFill>
              <a:latin typeface="Garamond" panose="02020404030301010803"/>
              <a:ea typeface="+mn-ea"/>
              <a:cs typeface="+mn-cs"/>
            </a:rPr>
            <a:t>Η ηλεκτρονική παραπληροφόρηση</a:t>
          </a:r>
        </a:p>
      </dsp:txBody>
      <dsp:txXfrm>
        <a:off x="916989" y="2454414"/>
        <a:ext cx="6833200" cy="701209"/>
      </dsp:txXfrm>
    </dsp:sp>
    <dsp:sp modelId="{F1F41A36-ADD0-47D5-8BF2-44D499EB54CE}">
      <dsp:nvSpPr>
        <dsp:cNvPr id="0" name=""/>
        <dsp:cNvSpPr/>
      </dsp:nvSpPr>
      <dsp:spPr>
        <a:xfrm>
          <a:off x="478733" y="2366763"/>
          <a:ext cx="876511" cy="876511"/>
        </a:xfrm>
        <a:prstGeom prst="ellipse">
          <a:avLst/>
        </a:prstGeom>
        <a:solidFill>
          <a:sysClr val="window" lastClr="FFFFFF">
            <a:hueOff val="0"/>
            <a:satOff val="0"/>
            <a:lumOff val="0"/>
            <a:alphaOff val="0"/>
          </a:sysClr>
        </a:solidFill>
        <a:ln w="15875" cap="flat" cmpd="sng" algn="ctr">
          <a:solidFill>
            <a:srgbClr val="4E8542">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614E72C5-554F-4B11-BAC4-7E93014E405F}">
      <dsp:nvSpPr>
        <dsp:cNvPr id="0" name=""/>
        <dsp:cNvSpPr/>
      </dsp:nvSpPr>
      <dsp:spPr>
        <a:xfrm>
          <a:off x="514970" y="3506411"/>
          <a:ext cx="7235220" cy="701209"/>
        </a:xfrm>
        <a:prstGeom prst="rect">
          <a:avLst/>
        </a:prstGeom>
        <a:solidFill>
          <a:srgbClr val="604878">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6585"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solidFill>
                <a:sysClr val="window" lastClr="FFFFFF"/>
              </a:solidFill>
              <a:latin typeface="Garamond" panose="02020404030301010803"/>
              <a:ea typeface="+mn-ea"/>
              <a:cs typeface="+mn-cs"/>
            </a:rPr>
            <a:t>Work life balance </a:t>
          </a:r>
          <a:r>
            <a:rPr lang="el-GR" sz="3200" kern="1200" dirty="0">
              <a:solidFill>
                <a:sysClr val="window" lastClr="FFFFFF"/>
              </a:solidFill>
              <a:latin typeface="Garamond" panose="02020404030301010803"/>
              <a:ea typeface="+mn-ea"/>
              <a:cs typeface="+mn-cs"/>
            </a:rPr>
            <a:t>και </a:t>
          </a:r>
          <a:r>
            <a:rPr lang="en-US" sz="3200" kern="1200" dirty="0">
              <a:solidFill>
                <a:sysClr val="window" lastClr="FFFFFF"/>
              </a:solidFill>
              <a:latin typeface="Garamond" panose="02020404030301010803"/>
              <a:ea typeface="+mn-ea"/>
              <a:cs typeface="+mn-cs"/>
            </a:rPr>
            <a:t>time management</a:t>
          </a:r>
          <a:endParaRPr lang="el-GR" sz="3200" kern="1200" dirty="0">
            <a:solidFill>
              <a:sysClr val="window" lastClr="FFFFFF"/>
            </a:solidFill>
            <a:latin typeface="Garamond" panose="02020404030301010803"/>
            <a:ea typeface="+mn-ea"/>
            <a:cs typeface="+mn-cs"/>
          </a:endParaRPr>
        </a:p>
      </dsp:txBody>
      <dsp:txXfrm>
        <a:off x="514970" y="3506411"/>
        <a:ext cx="7235220" cy="701209"/>
      </dsp:txXfrm>
    </dsp:sp>
    <dsp:sp modelId="{67475868-DD17-4095-9731-B55C26137CA4}">
      <dsp:nvSpPr>
        <dsp:cNvPr id="0" name=""/>
        <dsp:cNvSpPr/>
      </dsp:nvSpPr>
      <dsp:spPr>
        <a:xfrm>
          <a:off x="76714" y="3418760"/>
          <a:ext cx="876511" cy="876511"/>
        </a:xfrm>
        <a:prstGeom prst="ellipse">
          <a:avLst/>
        </a:prstGeom>
        <a:solidFill>
          <a:sysClr val="window" lastClr="FFFFFF">
            <a:hueOff val="0"/>
            <a:satOff val="0"/>
            <a:lumOff val="0"/>
            <a:alphaOff val="0"/>
          </a:sysClr>
        </a:solidFill>
        <a:ln w="15875" cap="flat" cmpd="sng" algn="ctr">
          <a:solidFill>
            <a:srgbClr val="60487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11656-DC3F-4D3F-A1F3-F346EB8A436E}">
      <dsp:nvSpPr>
        <dsp:cNvPr id="0" name=""/>
        <dsp:cNvSpPr/>
      </dsp:nvSpPr>
      <dsp:spPr>
        <a:xfrm>
          <a:off x="1907458" y="-88723"/>
          <a:ext cx="4619901" cy="4619901"/>
        </a:xfrm>
        <a:prstGeom prst="circularArrow">
          <a:avLst>
            <a:gd name="adj1" fmla="val 5544"/>
            <a:gd name="adj2" fmla="val 330680"/>
            <a:gd name="adj3" fmla="val 13819790"/>
            <a:gd name="adj4" fmla="val 17359325"/>
            <a:gd name="adj5" fmla="val 5757"/>
          </a:avLst>
        </a:prstGeom>
        <a:solidFill>
          <a:srgbClr val="9F2936">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891E671A-8DCA-4616-B25F-951D85FEA610}">
      <dsp:nvSpPr>
        <dsp:cNvPr id="0" name=""/>
        <dsp:cNvSpPr/>
      </dsp:nvSpPr>
      <dsp:spPr>
        <a:xfrm>
          <a:off x="3064133" y="-71214"/>
          <a:ext cx="2306550" cy="1197852"/>
        </a:xfrm>
        <a:prstGeom prst="roundRect">
          <a:avLst/>
        </a:prstGeom>
        <a:solidFill>
          <a:srgbClr val="9F2936">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a:solidFill>
                <a:sysClr val="window" lastClr="FFFFFF"/>
              </a:solidFill>
              <a:latin typeface="Garamond" panose="02020404030301010803"/>
              <a:ea typeface="+mn-ea"/>
              <a:cs typeface="+mn-cs"/>
            </a:rPr>
            <a:t>Λιτή Διαχείριση (</a:t>
          </a:r>
          <a:r>
            <a:rPr lang="en-US" sz="2000" kern="1200">
              <a:solidFill>
                <a:sysClr val="window" lastClr="FFFFFF"/>
              </a:solidFill>
              <a:latin typeface="Garamond" panose="02020404030301010803"/>
              <a:ea typeface="+mn-ea"/>
              <a:cs typeface="+mn-cs"/>
            </a:rPr>
            <a:t>lean Management)</a:t>
          </a:r>
          <a:endParaRPr lang="el-GR" sz="2000" kern="1200">
            <a:solidFill>
              <a:sysClr val="window" lastClr="FFFFFF"/>
            </a:solidFill>
            <a:latin typeface="Garamond" panose="02020404030301010803"/>
            <a:ea typeface="+mn-ea"/>
            <a:cs typeface="+mn-cs"/>
          </a:endParaRPr>
        </a:p>
      </dsp:txBody>
      <dsp:txXfrm>
        <a:off x="3122607" y="-12740"/>
        <a:ext cx="2189602" cy="1080904"/>
      </dsp:txXfrm>
    </dsp:sp>
    <dsp:sp modelId="{21CD8AF7-ADA8-4CD3-A010-B68EFE49217B}">
      <dsp:nvSpPr>
        <dsp:cNvPr id="0" name=""/>
        <dsp:cNvSpPr/>
      </dsp:nvSpPr>
      <dsp:spPr>
        <a:xfrm>
          <a:off x="4904859" y="1296428"/>
          <a:ext cx="2372464" cy="1185187"/>
        </a:xfrm>
        <a:prstGeom prst="roundRect">
          <a:avLst/>
        </a:prstGeom>
        <a:solidFill>
          <a:srgbClr val="1B587C">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solidFill>
                <a:sysClr val="window" lastClr="FFFFFF"/>
              </a:solidFill>
              <a:latin typeface="Garamond" panose="02020404030301010803"/>
              <a:ea typeface="+mn-ea"/>
              <a:cs typeface="+mn-cs"/>
            </a:rPr>
            <a:t>Συνεχής εκπαίδευση</a:t>
          </a:r>
          <a:r>
            <a:rPr lang="en-US" sz="2000" kern="1200" dirty="0">
              <a:solidFill>
                <a:sysClr val="window" lastClr="FFFFFF"/>
              </a:solidFill>
              <a:latin typeface="Garamond" panose="02020404030301010803"/>
              <a:ea typeface="+mn-ea"/>
              <a:cs typeface="+mn-cs"/>
            </a:rPr>
            <a:t> (continuous education)</a:t>
          </a:r>
          <a:endParaRPr lang="el-GR" sz="2000" kern="1200" dirty="0">
            <a:solidFill>
              <a:sysClr val="window" lastClr="FFFFFF"/>
            </a:solidFill>
            <a:latin typeface="Garamond" panose="02020404030301010803"/>
            <a:ea typeface="+mn-ea"/>
            <a:cs typeface="+mn-cs"/>
          </a:endParaRPr>
        </a:p>
      </dsp:txBody>
      <dsp:txXfrm>
        <a:off x="4962715" y="1354284"/>
        <a:ext cx="2256752" cy="1069475"/>
      </dsp:txXfrm>
    </dsp:sp>
    <dsp:sp modelId="{1E314095-AA40-43C4-BA2B-5592285C8BBA}">
      <dsp:nvSpPr>
        <dsp:cNvPr id="0" name=""/>
        <dsp:cNvSpPr/>
      </dsp:nvSpPr>
      <dsp:spPr>
        <a:xfrm>
          <a:off x="4523779" y="3152372"/>
          <a:ext cx="2415834" cy="1258947"/>
        </a:xfrm>
        <a:prstGeom prst="roundRect">
          <a:avLst/>
        </a:prstGeom>
        <a:solidFill>
          <a:srgbClr val="4E8542">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a:solidFill>
                <a:sysClr val="window" lastClr="FFFFFF"/>
              </a:solidFill>
              <a:latin typeface="Garamond" panose="02020404030301010803"/>
              <a:ea typeface="+mn-ea"/>
              <a:cs typeface="+mn-cs"/>
            </a:rPr>
            <a:t>Δέσμευση</a:t>
          </a:r>
          <a:r>
            <a:rPr lang="en-US" sz="2000" kern="1200">
              <a:solidFill>
                <a:sysClr val="window" lastClr="FFFFFF"/>
              </a:solidFill>
              <a:latin typeface="Garamond" panose="02020404030301010803"/>
              <a:ea typeface="+mn-ea"/>
              <a:cs typeface="+mn-cs"/>
            </a:rPr>
            <a:t> (commitment)</a:t>
          </a:r>
          <a:endParaRPr lang="el-GR" sz="2000" kern="1200">
            <a:solidFill>
              <a:sysClr val="window" lastClr="FFFFFF"/>
            </a:solidFill>
            <a:latin typeface="Garamond" panose="02020404030301010803"/>
            <a:ea typeface="+mn-ea"/>
            <a:cs typeface="+mn-cs"/>
          </a:endParaRPr>
        </a:p>
      </dsp:txBody>
      <dsp:txXfrm>
        <a:off x="4585236" y="3213829"/>
        <a:ext cx="2292920" cy="1136033"/>
      </dsp:txXfrm>
    </dsp:sp>
    <dsp:sp modelId="{A13BC9BA-7677-43D1-9465-857EBEC1F522}">
      <dsp:nvSpPr>
        <dsp:cNvPr id="0" name=""/>
        <dsp:cNvSpPr/>
      </dsp:nvSpPr>
      <dsp:spPr>
        <a:xfrm>
          <a:off x="1751142" y="3164293"/>
          <a:ext cx="2213782" cy="1266106"/>
        </a:xfrm>
        <a:prstGeom prst="roundRect">
          <a:avLst/>
        </a:prstGeom>
        <a:solidFill>
          <a:srgbClr val="604878">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solidFill>
                <a:sysClr val="window" lastClr="FFFFFF"/>
              </a:solidFill>
              <a:latin typeface="Garamond" panose="02020404030301010803"/>
              <a:ea typeface="+mn-ea"/>
              <a:cs typeface="+mn-cs"/>
            </a:rPr>
            <a:t>Αφοσίωση</a:t>
          </a:r>
          <a:r>
            <a:rPr lang="en-US" sz="2000" kern="1200" dirty="0">
              <a:solidFill>
                <a:sysClr val="window" lastClr="FFFFFF"/>
              </a:solidFill>
              <a:latin typeface="Garamond" panose="02020404030301010803"/>
              <a:ea typeface="+mn-ea"/>
              <a:cs typeface="+mn-cs"/>
            </a:rPr>
            <a:t> (loyalty)</a:t>
          </a:r>
          <a:endParaRPr lang="el-GR" sz="2000" kern="1200" dirty="0">
            <a:solidFill>
              <a:sysClr val="window" lastClr="FFFFFF"/>
            </a:solidFill>
            <a:latin typeface="Garamond" panose="02020404030301010803"/>
            <a:ea typeface="+mn-ea"/>
            <a:cs typeface="+mn-cs"/>
          </a:endParaRPr>
        </a:p>
      </dsp:txBody>
      <dsp:txXfrm>
        <a:off x="1812948" y="3226099"/>
        <a:ext cx="2090170" cy="1142494"/>
      </dsp:txXfrm>
    </dsp:sp>
    <dsp:sp modelId="{BC7D025C-7356-410E-AB27-EA02234E0171}">
      <dsp:nvSpPr>
        <dsp:cNvPr id="0" name=""/>
        <dsp:cNvSpPr/>
      </dsp:nvSpPr>
      <dsp:spPr>
        <a:xfrm>
          <a:off x="1227792" y="1296428"/>
          <a:ext cx="2231865" cy="1185187"/>
        </a:xfrm>
        <a:prstGeom prst="roundRect">
          <a:avLst/>
        </a:prstGeom>
        <a:solidFill>
          <a:srgbClr val="C19859">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a:solidFill>
                <a:sysClr val="window" lastClr="FFFFFF"/>
              </a:solidFill>
              <a:latin typeface="Garamond" panose="02020404030301010803"/>
              <a:ea typeface="+mn-ea"/>
              <a:cs typeface="+mn-cs"/>
            </a:rPr>
            <a:t>Δικαιοσύνη (</a:t>
          </a:r>
          <a:r>
            <a:rPr lang="en-US" sz="2000" kern="1200">
              <a:solidFill>
                <a:sysClr val="window" lastClr="FFFFFF"/>
              </a:solidFill>
              <a:latin typeface="Garamond" panose="02020404030301010803"/>
              <a:ea typeface="+mn-ea"/>
              <a:cs typeface="+mn-cs"/>
            </a:rPr>
            <a:t>justice)</a:t>
          </a:r>
          <a:endParaRPr lang="el-GR" sz="2000" kern="1200">
            <a:solidFill>
              <a:sysClr val="window" lastClr="FFFFFF"/>
            </a:solidFill>
            <a:latin typeface="Garamond" panose="02020404030301010803"/>
            <a:ea typeface="+mn-ea"/>
            <a:cs typeface="+mn-cs"/>
          </a:endParaRPr>
        </a:p>
      </dsp:txBody>
      <dsp:txXfrm>
        <a:off x="1285648" y="1354284"/>
        <a:ext cx="2116153" cy="10694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806B2-E24B-4911-A9C2-71065A8F1D7F}">
      <dsp:nvSpPr>
        <dsp:cNvPr id="0" name=""/>
        <dsp:cNvSpPr/>
      </dsp:nvSpPr>
      <dsp:spPr>
        <a:xfrm>
          <a:off x="2203614" y="678170"/>
          <a:ext cx="4351131" cy="4351131"/>
        </a:xfrm>
        <a:prstGeom prst="blockArc">
          <a:avLst>
            <a:gd name="adj1" fmla="val 11880000"/>
            <a:gd name="adj2" fmla="val 16200000"/>
            <a:gd name="adj3" fmla="val 4644"/>
          </a:avLst>
        </a:prstGeom>
        <a:solidFill>
          <a:srgbClr val="C19859">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3C2D781C-FFE2-4E35-8AE4-ABB78D2EADA8}">
      <dsp:nvSpPr>
        <dsp:cNvPr id="0" name=""/>
        <dsp:cNvSpPr/>
      </dsp:nvSpPr>
      <dsp:spPr>
        <a:xfrm>
          <a:off x="2203614" y="678170"/>
          <a:ext cx="4351131" cy="4351131"/>
        </a:xfrm>
        <a:prstGeom prst="blockArc">
          <a:avLst>
            <a:gd name="adj1" fmla="val 7560000"/>
            <a:gd name="adj2" fmla="val 11880000"/>
            <a:gd name="adj3" fmla="val 4644"/>
          </a:avLst>
        </a:prstGeom>
        <a:solidFill>
          <a:srgbClr val="604878">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A37EC98-D2F8-4A16-B2F9-F26160528650}">
      <dsp:nvSpPr>
        <dsp:cNvPr id="0" name=""/>
        <dsp:cNvSpPr/>
      </dsp:nvSpPr>
      <dsp:spPr>
        <a:xfrm>
          <a:off x="2203614" y="678170"/>
          <a:ext cx="4351131" cy="4351131"/>
        </a:xfrm>
        <a:prstGeom prst="blockArc">
          <a:avLst>
            <a:gd name="adj1" fmla="val 3240000"/>
            <a:gd name="adj2" fmla="val 7560000"/>
            <a:gd name="adj3" fmla="val 4644"/>
          </a:avLst>
        </a:prstGeom>
        <a:solidFill>
          <a:srgbClr val="4E854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3E47CBF-E970-42C9-9E11-4B29575BB01D}">
      <dsp:nvSpPr>
        <dsp:cNvPr id="0" name=""/>
        <dsp:cNvSpPr/>
      </dsp:nvSpPr>
      <dsp:spPr>
        <a:xfrm>
          <a:off x="2203614" y="678170"/>
          <a:ext cx="4351131" cy="4351131"/>
        </a:xfrm>
        <a:prstGeom prst="blockArc">
          <a:avLst>
            <a:gd name="adj1" fmla="val 20520000"/>
            <a:gd name="adj2" fmla="val 3240000"/>
            <a:gd name="adj3" fmla="val 4644"/>
          </a:avLst>
        </a:prstGeom>
        <a:solidFill>
          <a:srgbClr val="1B587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4CBF3B7D-CF67-4BB4-B681-7BB43982E4D3}">
      <dsp:nvSpPr>
        <dsp:cNvPr id="0" name=""/>
        <dsp:cNvSpPr/>
      </dsp:nvSpPr>
      <dsp:spPr>
        <a:xfrm>
          <a:off x="2203614" y="678170"/>
          <a:ext cx="4351131" cy="4351131"/>
        </a:xfrm>
        <a:prstGeom prst="blockArc">
          <a:avLst>
            <a:gd name="adj1" fmla="val 16200000"/>
            <a:gd name="adj2" fmla="val 20520000"/>
            <a:gd name="adj3" fmla="val 4644"/>
          </a:avLst>
        </a:prstGeom>
        <a:solidFill>
          <a:srgbClr val="9F2936">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C525292-7CD6-4FC8-AA34-F7CB6BC124AB}">
      <dsp:nvSpPr>
        <dsp:cNvPr id="0" name=""/>
        <dsp:cNvSpPr/>
      </dsp:nvSpPr>
      <dsp:spPr>
        <a:xfrm>
          <a:off x="3376883" y="1851438"/>
          <a:ext cx="2004594" cy="2004594"/>
        </a:xfrm>
        <a:prstGeom prst="ellipse">
          <a:avLst/>
        </a:prstGeom>
        <a:solidFill>
          <a:srgbClr val="F07F09">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l-GR" sz="2400" kern="1200">
              <a:solidFill>
                <a:sysClr val="window" lastClr="FFFFFF"/>
              </a:solidFill>
              <a:latin typeface="Garamond" panose="02020404030301010803"/>
              <a:ea typeface="+mn-ea"/>
              <a:cs typeface="+mn-cs"/>
            </a:rPr>
            <a:t>Κουλτούρα (</a:t>
          </a:r>
          <a:r>
            <a:rPr lang="en-US" sz="2400" kern="1200">
              <a:solidFill>
                <a:sysClr val="window" lastClr="FFFFFF"/>
              </a:solidFill>
              <a:latin typeface="Garamond" panose="02020404030301010803"/>
              <a:ea typeface="+mn-ea"/>
              <a:cs typeface="+mn-cs"/>
            </a:rPr>
            <a:t>culture)</a:t>
          </a:r>
          <a:endParaRPr lang="el-GR" sz="2400" kern="1200">
            <a:solidFill>
              <a:sysClr val="window" lastClr="FFFFFF"/>
            </a:solidFill>
            <a:latin typeface="Garamond" panose="02020404030301010803"/>
            <a:ea typeface="+mn-ea"/>
            <a:cs typeface="+mn-cs"/>
          </a:endParaRPr>
        </a:p>
      </dsp:txBody>
      <dsp:txXfrm>
        <a:off x="3670449" y="2145004"/>
        <a:ext cx="1417462" cy="1417462"/>
      </dsp:txXfrm>
    </dsp:sp>
    <dsp:sp modelId="{198BD92B-46F4-4261-9DE6-E4CCA5F8B931}">
      <dsp:nvSpPr>
        <dsp:cNvPr id="0" name=""/>
        <dsp:cNvSpPr/>
      </dsp:nvSpPr>
      <dsp:spPr>
        <a:xfrm>
          <a:off x="3529210" y="-121284"/>
          <a:ext cx="1699940" cy="1699940"/>
        </a:xfrm>
        <a:prstGeom prst="ellipse">
          <a:avLst/>
        </a:prstGeom>
        <a:solidFill>
          <a:srgbClr val="9F2936">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dirty="0">
              <a:solidFill>
                <a:sysClr val="window" lastClr="FFFFFF"/>
              </a:solidFill>
              <a:latin typeface="Garamond" panose="02020404030301010803"/>
              <a:ea typeface="+mn-ea"/>
              <a:cs typeface="+mn-cs"/>
            </a:rPr>
            <a:t>Λιτή Διαχείριση (</a:t>
          </a:r>
          <a:r>
            <a:rPr lang="en-US" sz="1600" kern="1200" dirty="0">
              <a:solidFill>
                <a:sysClr val="window" lastClr="FFFFFF"/>
              </a:solidFill>
              <a:latin typeface="Garamond" panose="02020404030301010803"/>
              <a:ea typeface="+mn-ea"/>
              <a:cs typeface="+mn-cs"/>
            </a:rPr>
            <a:t>lean management)</a:t>
          </a:r>
          <a:endParaRPr lang="el-GR" sz="1600" kern="1200" dirty="0">
            <a:solidFill>
              <a:sysClr val="window" lastClr="FFFFFF"/>
            </a:solidFill>
            <a:latin typeface="Garamond" panose="02020404030301010803"/>
            <a:ea typeface="+mn-ea"/>
            <a:cs typeface="+mn-cs"/>
          </a:endParaRPr>
        </a:p>
      </dsp:txBody>
      <dsp:txXfrm>
        <a:off x="3778160" y="127666"/>
        <a:ext cx="1202040" cy="1202040"/>
      </dsp:txXfrm>
    </dsp:sp>
    <dsp:sp modelId="{5B45C930-9E1D-4E14-AD11-F88F46938DA3}">
      <dsp:nvSpPr>
        <dsp:cNvPr id="0" name=""/>
        <dsp:cNvSpPr/>
      </dsp:nvSpPr>
      <dsp:spPr>
        <a:xfrm>
          <a:off x="5556301" y="1353137"/>
          <a:ext cx="1687844" cy="1687844"/>
        </a:xfrm>
        <a:prstGeom prst="ellipse">
          <a:avLst/>
        </a:prstGeom>
        <a:solidFill>
          <a:srgbClr val="1B587C">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a:solidFill>
                <a:sysClr val="window" lastClr="FFFFFF"/>
              </a:solidFill>
              <a:latin typeface="Garamond" panose="02020404030301010803"/>
              <a:ea typeface="+mn-ea"/>
              <a:cs typeface="+mn-cs"/>
            </a:rPr>
            <a:t>Συνεχής εκπαίδευση (</a:t>
          </a:r>
          <a:r>
            <a:rPr lang="en-US" sz="1600" kern="1200">
              <a:solidFill>
                <a:sysClr val="window" lastClr="FFFFFF"/>
              </a:solidFill>
              <a:latin typeface="Garamond" panose="02020404030301010803"/>
              <a:ea typeface="+mn-ea"/>
              <a:cs typeface="+mn-cs"/>
            </a:rPr>
            <a:t>continuous education)</a:t>
          </a:r>
          <a:endParaRPr lang="el-GR" sz="1600" kern="1200">
            <a:solidFill>
              <a:sysClr val="window" lastClr="FFFFFF"/>
            </a:solidFill>
            <a:latin typeface="Garamond" panose="02020404030301010803"/>
            <a:ea typeface="+mn-ea"/>
            <a:cs typeface="+mn-cs"/>
          </a:endParaRPr>
        </a:p>
      </dsp:txBody>
      <dsp:txXfrm>
        <a:off x="5803480" y="1600316"/>
        <a:ext cx="1193486" cy="1193486"/>
      </dsp:txXfrm>
    </dsp:sp>
    <dsp:sp modelId="{23F295C2-E8F7-4E01-84D7-8F76E714C273}">
      <dsp:nvSpPr>
        <dsp:cNvPr id="0" name=""/>
        <dsp:cNvSpPr/>
      </dsp:nvSpPr>
      <dsp:spPr>
        <a:xfrm>
          <a:off x="4789474" y="3734158"/>
          <a:ext cx="1677559" cy="1677559"/>
        </a:xfrm>
        <a:prstGeom prst="ellipse">
          <a:avLst/>
        </a:prstGeom>
        <a:solidFill>
          <a:srgbClr val="4E8542">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dirty="0">
              <a:solidFill>
                <a:sysClr val="window" lastClr="FFFFFF"/>
              </a:solidFill>
              <a:latin typeface="Garamond" panose="02020404030301010803"/>
              <a:ea typeface="+mn-ea"/>
              <a:cs typeface="+mn-cs"/>
            </a:rPr>
            <a:t>Δέσμευση (</a:t>
          </a:r>
          <a:r>
            <a:rPr lang="en-US" sz="1600" kern="1200" dirty="0">
              <a:solidFill>
                <a:sysClr val="window" lastClr="FFFFFF"/>
              </a:solidFill>
              <a:latin typeface="Garamond" panose="02020404030301010803"/>
              <a:ea typeface="+mn-ea"/>
              <a:cs typeface="+mn-cs"/>
            </a:rPr>
            <a:t>commitment)</a:t>
          </a:r>
          <a:endParaRPr lang="el-GR" sz="1600" kern="1200" dirty="0">
            <a:solidFill>
              <a:sysClr val="window" lastClr="FFFFFF"/>
            </a:solidFill>
            <a:latin typeface="Garamond" panose="02020404030301010803"/>
            <a:ea typeface="+mn-ea"/>
            <a:cs typeface="+mn-cs"/>
          </a:endParaRPr>
        </a:p>
      </dsp:txBody>
      <dsp:txXfrm>
        <a:off x="5035147" y="3979831"/>
        <a:ext cx="1186213" cy="1186213"/>
      </dsp:txXfrm>
    </dsp:sp>
    <dsp:sp modelId="{D7CA80A0-F516-4F17-A37B-8CE9AAB2C468}">
      <dsp:nvSpPr>
        <dsp:cNvPr id="0" name=""/>
        <dsp:cNvSpPr/>
      </dsp:nvSpPr>
      <dsp:spPr>
        <a:xfrm>
          <a:off x="2288248" y="3731078"/>
          <a:ext cx="1683719" cy="1683719"/>
        </a:xfrm>
        <a:prstGeom prst="ellipse">
          <a:avLst/>
        </a:prstGeom>
        <a:solidFill>
          <a:srgbClr val="604878">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a:solidFill>
                <a:sysClr val="window" lastClr="FFFFFF"/>
              </a:solidFill>
              <a:latin typeface="Garamond" panose="02020404030301010803"/>
              <a:ea typeface="+mn-ea"/>
              <a:cs typeface="+mn-cs"/>
            </a:rPr>
            <a:t>Αφοσίωση (</a:t>
          </a:r>
          <a:r>
            <a:rPr lang="en-US" sz="1600" kern="1200">
              <a:solidFill>
                <a:sysClr val="window" lastClr="FFFFFF"/>
              </a:solidFill>
              <a:latin typeface="Garamond" panose="02020404030301010803"/>
              <a:ea typeface="+mn-ea"/>
              <a:cs typeface="+mn-cs"/>
            </a:rPr>
            <a:t>loyalty</a:t>
          </a:r>
          <a:r>
            <a:rPr lang="el-GR" sz="1600" kern="1200">
              <a:solidFill>
                <a:sysClr val="window" lastClr="FFFFFF"/>
              </a:solidFill>
              <a:latin typeface="Garamond" panose="02020404030301010803"/>
              <a:ea typeface="+mn-ea"/>
              <a:cs typeface="+mn-cs"/>
            </a:rPr>
            <a:t>)</a:t>
          </a:r>
        </a:p>
      </dsp:txBody>
      <dsp:txXfrm>
        <a:off x="2534823" y="3977653"/>
        <a:ext cx="1190569" cy="1190569"/>
      </dsp:txXfrm>
    </dsp:sp>
    <dsp:sp modelId="{485DC900-F3A1-4994-B0C5-6D624F4A6E66}">
      <dsp:nvSpPr>
        <dsp:cNvPr id="0" name=""/>
        <dsp:cNvSpPr/>
      </dsp:nvSpPr>
      <dsp:spPr>
        <a:xfrm>
          <a:off x="1500071" y="1338992"/>
          <a:ext cx="1716133" cy="1716133"/>
        </a:xfrm>
        <a:prstGeom prst="ellipse">
          <a:avLst/>
        </a:prstGeom>
        <a:solidFill>
          <a:srgbClr val="C19859">
            <a:hueOff val="0"/>
            <a:satOff val="0"/>
            <a:lumOff val="0"/>
            <a:alphaOff val="0"/>
          </a:srgbClr>
        </a:solidFill>
        <a:ln w="15875"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a:solidFill>
                <a:sysClr val="window" lastClr="FFFFFF"/>
              </a:solidFill>
              <a:latin typeface="Garamond" panose="02020404030301010803"/>
              <a:ea typeface="+mn-ea"/>
              <a:cs typeface="+mn-cs"/>
            </a:rPr>
            <a:t>Δικαιοσύνη (</a:t>
          </a:r>
          <a:r>
            <a:rPr lang="en-US" sz="1600" kern="1200">
              <a:solidFill>
                <a:sysClr val="window" lastClr="FFFFFF"/>
              </a:solidFill>
              <a:latin typeface="Garamond" panose="02020404030301010803"/>
              <a:ea typeface="+mn-ea"/>
              <a:cs typeface="+mn-cs"/>
            </a:rPr>
            <a:t>justice)</a:t>
          </a:r>
          <a:endParaRPr lang="el-GR" sz="1600" kern="1200">
            <a:solidFill>
              <a:sysClr val="window" lastClr="FFFFFF"/>
            </a:solidFill>
            <a:latin typeface="Garamond" panose="02020404030301010803"/>
            <a:ea typeface="+mn-ea"/>
            <a:cs typeface="+mn-cs"/>
          </a:endParaRPr>
        </a:p>
      </dsp:txBody>
      <dsp:txXfrm>
        <a:off x="1751393" y="1590314"/>
        <a:ext cx="1213489" cy="121348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95312"/>
            <a:ext cx="10363200" cy="4244622"/>
          </a:xfrm>
        </p:spPr>
        <p:txBody>
          <a:bodyPr anchor="b"/>
          <a:lstStyle>
            <a:lvl1pPr algn="ctr">
              <a:defRPr sz="8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6403623"/>
            <a:ext cx="9144000" cy="2943577"/>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20D1E25B-ABDA-437C-AA9A-56A7DDAD7B20}" type="datetimeFigureOut">
              <a:rPr lang="el-GR" smtClean="0"/>
              <a:t>11/10/2026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896520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20D1E25B-ABDA-437C-AA9A-56A7DDAD7B20}" type="datetimeFigureOut">
              <a:rPr lang="el-GR" smtClean="0"/>
              <a:t>11/10/2026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1148679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1" y="3039537"/>
            <a:ext cx="10515600" cy="5071532"/>
          </a:xfrm>
        </p:spPr>
        <p:txBody>
          <a:bodyPr anchor="b"/>
          <a:lstStyle>
            <a:lvl1pPr>
              <a:defRPr sz="8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1" y="8159048"/>
            <a:ext cx="10515600" cy="2666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20D1E25B-ABDA-437C-AA9A-56A7DDAD7B20}" type="datetimeFigureOut">
              <a:rPr lang="el-GR" smtClean="0"/>
              <a:t>11/10/2026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608619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38200" y="3245556"/>
            <a:ext cx="5181600" cy="77357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3245556"/>
            <a:ext cx="5181600" cy="77357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20D1E25B-ABDA-437C-AA9A-56A7DDAD7B20}" type="datetimeFigureOut">
              <a:rPr lang="el-GR" smtClean="0"/>
              <a:t>11/10/2026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1075893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39788" y="649114"/>
            <a:ext cx="10515600" cy="2356556"/>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9789" y="2988734"/>
            <a:ext cx="5157787" cy="146473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l-GR"/>
              <a:t>Στυλ κειμένου υποδείγματος</a:t>
            </a:r>
          </a:p>
        </p:txBody>
      </p:sp>
      <p:sp>
        <p:nvSpPr>
          <p:cNvPr id="4" name="Content Placeholder 3"/>
          <p:cNvSpPr>
            <a:spLocks noGrp="1"/>
          </p:cNvSpPr>
          <p:nvPr>
            <p:ph sz="half" idx="2"/>
          </p:nvPr>
        </p:nvSpPr>
        <p:spPr>
          <a:xfrm>
            <a:off x="839789" y="4453467"/>
            <a:ext cx="5157787" cy="655037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1" y="2988734"/>
            <a:ext cx="5183188" cy="1464732"/>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l-GR"/>
              <a:t>Στυλ κειμένου υποδείγματος</a:t>
            </a:r>
          </a:p>
        </p:txBody>
      </p:sp>
      <p:sp>
        <p:nvSpPr>
          <p:cNvPr id="6" name="Content Placeholder 5"/>
          <p:cNvSpPr>
            <a:spLocks noGrp="1"/>
          </p:cNvSpPr>
          <p:nvPr>
            <p:ph sz="quarter" idx="4"/>
          </p:nvPr>
        </p:nvSpPr>
        <p:spPr>
          <a:xfrm>
            <a:off x="6172201" y="4453467"/>
            <a:ext cx="5183188" cy="6550379"/>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20D1E25B-ABDA-437C-AA9A-56A7DDAD7B20}" type="datetimeFigureOut">
              <a:rPr lang="el-GR" smtClean="0"/>
              <a:t>11/10/2026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86961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20D1E25B-ABDA-437C-AA9A-56A7DDAD7B20}" type="datetimeFigureOut">
              <a:rPr lang="el-GR" smtClean="0"/>
              <a:t>11/10/2026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996361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D1E25B-ABDA-437C-AA9A-56A7DDAD7B20}" type="datetimeFigureOut">
              <a:rPr lang="el-GR" smtClean="0"/>
              <a:t>11/10/2026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145568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812800"/>
            <a:ext cx="3932237" cy="2844800"/>
          </a:xfrm>
        </p:spPr>
        <p:txBody>
          <a:bodyPr anchor="b"/>
          <a:lstStyle>
            <a:lvl1pPr>
              <a:defRPr sz="4267"/>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3188" y="1755425"/>
            <a:ext cx="6172200" cy="8664222"/>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39788" y="3657600"/>
            <a:ext cx="3932237" cy="6776156"/>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20D1E25B-ABDA-437C-AA9A-56A7DDAD7B20}" type="datetimeFigureOut">
              <a:rPr lang="el-GR" smtClean="0"/>
              <a:t>11/10/2026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283149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812800"/>
            <a:ext cx="3932237" cy="2844800"/>
          </a:xfrm>
        </p:spPr>
        <p:txBody>
          <a:bodyPr anchor="b"/>
          <a:lstStyle>
            <a:lvl1pPr>
              <a:defRPr sz="4267"/>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83188" y="1755425"/>
            <a:ext cx="6172200" cy="8664222"/>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39788" y="3657600"/>
            <a:ext cx="3932237" cy="6776156"/>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20D1E25B-ABDA-437C-AA9A-56A7DDAD7B20}" type="datetimeFigureOut">
              <a:rPr lang="el-GR" smtClean="0"/>
              <a:t>11/10/2026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2304259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20D1E25B-ABDA-437C-AA9A-56A7DDAD7B20}" type="datetimeFigureOut">
              <a:rPr lang="el-GR" smtClean="0"/>
              <a:t>11/10/2026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2308352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649111"/>
            <a:ext cx="2628900" cy="10332156"/>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1" y="649111"/>
            <a:ext cx="7734300" cy="10332156"/>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20D1E25B-ABDA-437C-AA9A-56A7DDAD7B20}" type="datetimeFigureOut">
              <a:rPr lang="el-GR" smtClean="0"/>
              <a:t>11/10/2026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DAB1C6E4-7248-4739-BDC4-D75E0487256A}" type="slidenum">
              <a:rPr lang="el-GR" smtClean="0"/>
              <a:t>‹#›</a:t>
            </a:fld>
            <a:endParaRPr lang="el-GR"/>
          </a:p>
        </p:txBody>
      </p:sp>
    </p:spTree>
    <p:extLst>
      <p:ext uri="{BB962C8B-B14F-4D97-AF65-F5344CB8AC3E}">
        <p14:creationId xmlns:p14="http://schemas.microsoft.com/office/powerpoint/2010/main" val="1389263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649114"/>
            <a:ext cx="10515600" cy="2356556"/>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8200" y="3245556"/>
            <a:ext cx="10515600" cy="7735712"/>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11300181"/>
            <a:ext cx="2743200" cy="649111"/>
          </a:xfrm>
          <a:prstGeom prst="rect">
            <a:avLst/>
          </a:prstGeom>
        </p:spPr>
        <p:txBody>
          <a:bodyPr vert="horz" lIns="91440" tIns="45720" rIns="91440" bIns="45720" rtlCol="0" anchor="ctr"/>
          <a:lstStyle>
            <a:lvl1pPr algn="l">
              <a:defRPr sz="1600">
                <a:solidFill>
                  <a:schemeClr val="tx1">
                    <a:tint val="75000"/>
                  </a:schemeClr>
                </a:solidFill>
              </a:defRPr>
            </a:lvl1pPr>
          </a:lstStyle>
          <a:p>
            <a:fld id="{20D1E25B-ABDA-437C-AA9A-56A7DDAD7B20}" type="datetimeFigureOut">
              <a:rPr lang="el-GR" smtClean="0"/>
              <a:t>11/10/2026</a:t>
            </a:fld>
            <a:endParaRPr lang="el-GR"/>
          </a:p>
        </p:txBody>
      </p:sp>
      <p:sp>
        <p:nvSpPr>
          <p:cNvPr id="5" name="Footer Placeholder 4"/>
          <p:cNvSpPr>
            <a:spLocks noGrp="1"/>
          </p:cNvSpPr>
          <p:nvPr>
            <p:ph type="ftr" sz="quarter" idx="3"/>
          </p:nvPr>
        </p:nvSpPr>
        <p:spPr>
          <a:xfrm>
            <a:off x="4038600" y="11300181"/>
            <a:ext cx="4114800" cy="64911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11300181"/>
            <a:ext cx="2743200" cy="649111"/>
          </a:xfrm>
          <a:prstGeom prst="rect">
            <a:avLst/>
          </a:prstGeom>
        </p:spPr>
        <p:txBody>
          <a:bodyPr vert="horz" lIns="91440" tIns="45720" rIns="91440" bIns="45720" rtlCol="0" anchor="ctr"/>
          <a:lstStyle>
            <a:lvl1pPr algn="r">
              <a:defRPr sz="1600">
                <a:solidFill>
                  <a:schemeClr val="tx1">
                    <a:tint val="75000"/>
                  </a:schemeClr>
                </a:solidFill>
              </a:defRPr>
            </a:lvl1pPr>
          </a:lstStyle>
          <a:p>
            <a:fld id="{DAB1C6E4-7248-4739-BDC4-D75E0487256A}" type="slidenum">
              <a:rPr lang="el-GR" smtClean="0"/>
              <a:t>‹#›</a:t>
            </a:fld>
            <a:endParaRPr lang="el-GR"/>
          </a:p>
        </p:txBody>
      </p:sp>
    </p:spTree>
    <p:extLst>
      <p:ext uri="{BB962C8B-B14F-4D97-AF65-F5344CB8AC3E}">
        <p14:creationId xmlns:p14="http://schemas.microsoft.com/office/powerpoint/2010/main" val="6002050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apalits.com/my-book/"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s-orizontes.gr/product/linontas-enan-apo-tous-megaliterous-grifous-tou-aiona/"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emf"/></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3" Type="http://schemas.openxmlformats.org/officeDocument/2006/relationships/hyperlink" Target="https://www.tiktok.com/@tasos_mitropoulos_/video/7649777488796650775"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www.instagram.com/p/DYgnknVCwBu/?hl=el" TargetMode="External"/><Relationship Id="rId4" Type="http://schemas.openxmlformats.org/officeDocument/2006/relationships/hyperlink" Target="https://www.instagram.com/p/C5033cXthJl/?hl=e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hyperlink" Target="https://x.com/Papalitsas_K" TargetMode="External"/><Relationship Id="rId3" Type="http://schemas.openxmlformats.org/officeDocument/2006/relationships/hyperlink" Target="https://www.facebook.com/profile.php?id=61551856826280" TargetMode="External"/><Relationship Id="rId7" Type="http://schemas.openxmlformats.org/officeDocument/2006/relationships/hyperlink" Target="https://www.instagram.com/papalits/?hl=el" TargetMode="External"/><Relationship Id="rId12"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hyperlink" Target="https://www.youtube.com/@konstantinospapalitsas8297" TargetMode="External"/><Relationship Id="rId5" Type="http://schemas.openxmlformats.org/officeDocument/2006/relationships/hyperlink" Target="https://www.tiktok.com/@papalits.com" TargetMode="External"/><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hyperlink" Target="https://www.linkedin.com/in/konstantinos-papalitsas-a5197951/" TargetMode="External"/><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B0A037-5F9E-B09E-30A4-0F186491EFFA}"/>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7374B438-E35B-4E5A-D418-B2D057126CFC}"/>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6F39D5D5-08B4-04DC-B938-FF4972C9B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8" name="TextBox 7">
            <a:hlinkClick r:id="rId3"/>
            <a:extLst>
              <a:ext uri="{FF2B5EF4-FFF2-40B4-BE49-F238E27FC236}">
                <a16:creationId xmlns:a16="http://schemas.microsoft.com/office/drawing/2014/main" id="{F1EDB245-CD11-EC60-14F5-61359A35EE3E}"/>
              </a:ext>
            </a:extLst>
          </p:cNvPr>
          <p:cNvSpPr txBox="1"/>
          <p:nvPr/>
        </p:nvSpPr>
        <p:spPr>
          <a:xfrm>
            <a:off x="4436121" y="1798361"/>
            <a:ext cx="3319755" cy="923330"/>
          </a:xfrm>
          <a:prstGeom prst="rect">
            <a:avLst/>
          </a:prstGeom>
          <a:noFill/>
        </p:spPr>
        <p:txBody>
          <a:bodyPr wrap="none" rtlCol="0">
            <a:spAutoFit/>
          </a:bodyPr>
          <a:lstStyle/>
          <a:p>
            <a:r>
              <a:rPr lang="el-GR" sz="5400" b="1" dirty="0">
                <a:solidFill>
                  <a:schemeClr val="bg1"/>
                </a:solidFill>
                <a:highlight>
                  <a:srgbClr val="D72324"/>
                </a:highlight>
              </a:rPr>
              <a:t>ΛΥΝΟΝΤΑΣ</a:t>
            </a:r>
          </a:p>
        </p:txBody>
      </p:sp>
      <p:sp>
        <p:nvSpPr>
          <p:cNvPr id="9" name="TextBox 8">
            <a:extLst>
              <a:ext uri="{FF2B5EF4-FFF2-40B4-BE49-F238E27FC236}">
                <a16:creationId xmlns:a16="http://schemas.microsoft.com/office/drawing/2014/main" id="{8CD5B36F-A558-F931-C2FD-0071BD033F14}"/>
              </a:ext>
            </a:extLst>
          </p:cNvPr>
          <p:cNvSpPr txBox="1"/>
          <p:nvPr/>
        </p:nvSpPr>
        <p:spPr>
          <a:xfrm>
            <a:off x="1580050" y="3067408"/>
            <a:ext cx="9031896" cy="1446550"/>
          </a:xfrm>
          <a:prstGeom prst="rect">
            <a:avLst/>
          </a:prstGeom>
          <a:noFill/>
        </p:spPr>
        <p:txBody>
          <a:bodyPr wrap="none" rtlCol="0">
            <a:spAutoFit/>
          </a:bodyPr>
          <a:lstStyle/>
          <a:p>
            <a:pPr algn="ctr"/>
            <a:r>
              <a:rPr lang="el-GR" sz="4400" b="1" dirty="0"/>
              <a:t>ΕΝΑΝ ΑΠΟ ΤΟΥΣ</a:t>
            </a:r>
          </a:p>
          <a:p>
            <a:pPr algn="ctr"/>
            <a:r>
              <a:rPr lang="el-GR" sz="4400" b="1" dirty="0"/>
              <a:t>ΜΕΓΑΛΥΤΕΡΟΥΣ ΓΡΙΦΟΥΣ ΤΟΥ ΑΙΩΝΑ!</a:t>
            </a:r>
          </a:p>
        </p:txBody>
      </p:sp>
      <p:sp>
        <p:nvSpPr>
          <p:cNvPr id="10" name="TextBox 9">
            <a:extLst>
              <a:ext uri="{FF2B5EF4-FFF2-40B4-BE49-F238E27FC236}">
                <a16:creationId xmlns:a16="http://schemas.microsoft.com/office/drawing/2014/main" id="{3EF3715D-72A7-DA64-87E2-054B60251303}"/>
              </a:ext>
            </a:extLst>
          </p:cNvPr>
          <p:cNvSpPr txBox="1"/>
          <p:nvPr/>
        </p:nvSpPr>
        <p:spPr>
          <a:xfrm>
            <a:off x="1042443" y="4726006"/>
            <a:ext cx="10526215" cy="584775"/>
          </a:xfrm>
          <a:prstGeom prst="rect">
            <a:avLst/>
          </a:prstGeom>
          <a:noFill/>
        </p:spPr>
        <p:txBody>
          <a:bodyPr wrap="none" rtlCol="0">
            <a:spAutoFit/>
          </a:bodyPr>
          <a:lstStyle/>
          <a:p>
            <a:r>
              <a:rPr lang="el-GR" sz="3200" b="1" dirty="0">
                <a:solidFill>
                  <a:srgbClr val="D72324"/>
                </a:solidFill>
              </a:rPr>
              <a:t>Ένα νέο εργασιακό μοντέλο μπορεί να αλλάξει την κοινωνία</a:t>
            </a:r>
          </a:p>
        </p:txBody>
      </p:sp>
      <p:pic>
        <p:nvPicPr>
          <p:cNvPr id="14" name="Εικόνα 13">
            <a:hlinkClick r:id="rId4"/>
            <a:extLst>
              <a:ext uri="{FF2B5EF4-FFF2-40B4-BE49-F238E27FC236}">
                <a16:creationId xmlns:a16="http://schemas.microsoft.com/office/drawing/2014/main" id="{65735F09-FEC2-777B-97DA-64B07C215E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9731" y="7068979"/>
            <a:ext cx="2332533" cy="2332533"/>
          </a:xfrm>
          <a:prstGeom prst="rect">
            <a:avLst/>
          </a:prstGeom>
        </p:spPr>
      </p:pic>
      <p:sp>
        <p:nvSpPr>
          <p:cNvPr id="15" name="TextBox 14">
            <a:extLst>
              <a:ext uri="{FF2B5EF4-FFF2-40B4-BE49-F238E27FC236}">
                <a16:creationId xmlns:a16="http://schemas.microsoft.com/office/drawing/2014/main" id="{3B2AE90A-8E21-C81B-99B8-86CE0866F750}"/>
              </a:ext>
            </a:extLst>
          </p:cNvPr>
          <p:cNvSpPr txBox="1"/>
          <p:nvPr/>
        </p:nvSpPr>
        <p:spPr>
          <a:xfrm>
            <a:off x="3182795" y="6431260"/>
            <a:ext cx="5826403" cy="646331"/>
          </a:xfrm>
          <a:prstGeom prst="rect">
            <a:avLst/>
          </a:prstGeom>
          <a:noFill/>
        </p:spPr>
        <p:txBody>
          <a:bodyPr wrap="none" rtlCol="0">
            <a:spAutoFit/>
          </a:bodyPr>
          <a:lstStyle/>
          <a:p>
            <a:pPr algn="ctr"/>
            <a:r>
              <a:rPr lang="el-GR" sz="3600" b="1" dirty="0"/>
              <a:t>ΚΩΝΣΤΑΝΤΙΝΟΣ ΠΑΠΑΛΙΤΣΑΣ</a:t>
            </a:r>
          </a:p>
        </p:txBody>
      </p:sp>
    </p:spTree>
    <p:extLst>
      <p:ext uri="{BB962C8B-B14F-4D97-AF65-F5344CB8AC3E}">
        <p14:creationId xmlns:p14="http://schemas.microsoft.com/office/powerpoint/2010/main" val="2347334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290C9-5CD5-BC9A-E317-6B2AFAEABE5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C017D35-E8F0-34A6-444F-95839B45858E}"/>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CB0F5DC6-49CE-E06C-C3CC-14547CFC6368}"/>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86E1BC31-7254-F280-0791-3B9E71632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BABE10C3-6290-EC04-C79E-A76513BEC971}"/>
              </a:ext>
            </a:extLst>
          </p:cNvPr>
          <p:cNvSpPr txBox="1"/>
          <p:nvPr/>
        </p:nvSpPr>
        <p:spPr>
          <a:xfrm>
            <a:off x="2952991" y="899155"/>
            <a:ext cx="6286016" cy="769441"/>
          </a:xfrm>
          <a:prstGeom prst="rect">
            <a:avLst/>
          </a:prstGeom>
          <a:noFill/>
        </p:spPr>
        <p:txBody>
          <a:bodyPr wrap="none" rtlCol="0">
            <a:spAutoFit/>
          </a:bodyPr>
          <a:lstStyle/>
          <a:p>
            <a:r>
              <a:rPr lang="el-GR" sz="4400" b="1" dirty="0">
                <a:solidFill>
                  <a:srgbClr val="C00000"/>
                </a:solidFill>
              </a:rPr>
              <a:t>ΠΩΣ ΛΕΙΤΟΥΡΓΕΙ Η ΑΓΟΡΑ;</a:t>
            </a:r>
          </a:p>
        </p:txBody>
      </p:sp>
      <p:sp>
        <p:nvSpPr>
          <p:cNvPr id="5" name="TextBox 4">
            <a:extLst>
              <a:ext uri="{FF2B5EF4-FFF2-40B4-BE49-F238E27FC236}">
                <a16:creationId xmlns:a16="http://schemas.microsoft.com/office/drawing/2014/main" id="{B8E35C63-95FF-D3DF-53BF-69ECCC016970}"/>
              </a:ext>
            </a:extLst>
          </p:cNvPr>
          <p:cNvSpPr txBox="1"/>
          <p:nvPr/>
        </p:nvSpPr>
        <p:spPr>
          <a:xfrm>
            <a:off x="753511" y="2026913"/>
            <a:ext cx="10684976" cy="6186309"/>
          </a:xfrm>
          <a:prstGeom prst="rect">
            <a:avLst/>
          </a:prstGeom>
          <a:noFill/>
        </p:spPr>
        <p:txBody>
          <a:bodyPr wrap="none" rtlCol="0">
            <a:spAutoFit/>
          </a:bodyPr>
          <a:lstStyle/>
          <a:p>
            <a:pPr algn="ctr"/>
            <a:r>
              <a:rPr lang="el-GR" sz="3600" dirty="0"/>
              <a:t>Τα τελευταία 200+ χρόνια το οικονομικό μοντέλο που</a:t>
            </a:r>
          </a:p>
          <a:p>
            <a:pPr algn="ctr"/>
            <a:r>
              <a:rPr lang="el-GR" sz="3600" dirty="0"/>
              <a:t>ακολουθούμε υποστηρίζει μια οικονομία που βασίζεται</a:t>
            </a:r>
          </a:p>
          <a:p>
            <a:pPr algn="ctr"/>
            <a:r>
              <a:rPr lang="el-GR" sz="3600" dirty="0"/>
              <a:t>στη συνεχή ανάπτυξη.</a:t>
            </a:r>
          </a:p>
          <a:p>
            <a:pPr algn="ctr"/>
            <a:endParaRPr lang="el-GR" sz="3600" dirty="0"/>
          </a:p>
          <a:p>
            <a:pPr algn="ctr"/>
            <a:r>
              <a:rPr lang="el-GR" sz="3600" dirty="0"/>
              <a:t>Όλα πρέπει να αυξάνονται, παραγωγή, υλικά, τρόφιμα,</a:t>
            </a:r>
          </a:p>
          <a:p>
            <a:pPr algn="ctr"/>
            <a:r>
              <a:rPr lang="el-GR" sz="3600" dirty="0"/>
              <a:t>αυτοκίνητα, σπίτια, εταιρείες, κέρδη, διαφήμιση, </a:t>
            </a:r>
          </a:p>
          <a:p>
            <a:pPr algn="ctr"/>
            <a:r>
              <a:rPr lang="en-US" sz="3600" dirty="0"/>
              <a:t>followers</a:t>
            </a:r>
            <a:r>
              <a:rPr lang="el-GR" sz="3600" dirty="0"/>
              <a:t> </a:t>
            </a:r>
            <a:r>
              <a:rPr lang="el-GR" sz="3600" dirty="0" err="1"/>
              <a:t>κλπ</a:t>
            </a:r>
            <a:endParaRPr lang="el-GR" sz="3600" dirty="0"/>
          </a:p>
          <a:p>
            <a:pPr algn="ctr"/>
            <a:endParaRPr lang="el-GR" sz="3600" dirty="0"/>
          </a:p>
          <a:p>
            <a:pPr algn="ctr"/>
            <a:r>
              <a:rPr lang="el-GR" sz="3600" dirty="0"/>
              <a:t>Και άλλο - και άλλο - και άλλο</a:t>
            </a:r>
          </a:p>
          <a:p>
            <a:pPr algn="ctr"/>
            <a:endParaRPr lang="el-GR" sz="3600" dirty="0"/>
          </a:p>
          <a:p>
            <a:pPr algn="ctr"/>
            <a:r>
              <a:rPr lang="el-GR" sz="3600" dirty="0"/>
              <a:t>Τίποτα δεν θα είναι ποτέ αρκετό…</a:t>
            </a:r>
          </a:p>
        </p:txBody>
      </p:sp>
    </p:spTree>
    <p:extLst>
      <p:ext uri="{BB962C8B-B14F-4D97-AF65-F5344CB8AC3E}">
        <p14:creationId xmlns:p14="http://schemas.microsoft.com/office/powerpoint/2010/main" val="401049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500"/>
                                        <p:tgtEl>
                                          <p:spTgt spid="5">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500"/>
                                        <p:tgtEl>
                                          <p:spTgt spid="5">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6" end="6"/>
                                            </p:txEl>
                                          </p:spTgt>
                                        </p:tgtEl>
                                        <p:attrNameLst>
                                          <p:attrName>style.visibility</p:attrName>
                                        </p:attrNameLst>
                                      </p:cBhvr>
                                      <p:to>
                                        <p:strVal val="visible"/>
                                      </p:to>
                                    </p:set>
                                    <p:animEffect transition="in" filter="fade">
                                      <p:cBhvr>
                                        <p:cTn id="34" dur="500"/>
                                        <p:tgtEl>
                                          <p:spTgt spid="5">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animEffect transition="in" filter="fade">
                                      <p:cBhvr>
                                        <p:cTn id="39" dur="500"/>
                                        <p:tgtEl>
                                          <p:spTgt spid="5">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xEl>
                                              <p:pRg st="10" end="10"/>
                                            </p:txEl>
                                          </p:spTgt>
                                        </p:tgtEl>
                                        <p:attrNameLst>
                                          <p:attrName>style.visibility</p:attrName>
                                        </p:attrNameLst>
                                      </p:cBhvr>
                                      <p:to>
                                        <p:strVal val="visible"/>
                                      </p:to>
                                    </p:set>
                                    <p:animEffect transition="in" filter="fade">
                                      <p:cBhvr>
                                        <p:cTn id="44"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1D136-188E-C558-6C27-5AA8DBA8444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A5E5653-5EEA-3794-9D47-0B92EA72A73D}"/>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62AC2CB0-4C1A-B34A-2044-623FF3EBE197}"/>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F3A44102-5267-B417-EA58-BFFE2E2E4C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15" name="TextBox 14">
            <a:extLst>
              <a:ext uri="{FF2B5EF4-FFF2-40B4-BE49-F238E27FC236}">
                <a16:creationId xmlns:a16="http://schemas.microsoft.com/office/drawing/2014/main" id="{77CDE4C7-995E-084E-8C4E-8FC09D7E3E6C}"/>
              </a:ext>
            </a:extLst>
          </p:cNvPr>
          <p:cNvSpPr txBox="1"/>
          <p:nvPr/>
        </p:nvSpPr>
        <p:spPr>
          <a:xfrm>
            <a:off x="698626" y="2320144"/>
            <a:ext cx="10794750" cy="5016758"/>
          </a:xfrm>
          <a:prstGeom prst="rect">
            <a:avLst/>
          </a:prstGeom>
          <a:noFill/>
        </p:spPr>
        <p:txBody>
          <a:bodyPr wrap="none" rtlCol="0">
            <a:spAutoFit/>
          </a:bodyPr>
          <a:lstStyle/>
          <a:p>
            <a:pPr algn="just"/>
            <a:r>
              <a:rPr lang="el-GR" sz="3200" b="1" dirty="0"/>
              <a:t>1. </a:t>
            </a:r>
            <a:r>
              <a:rPr lang="el-GR" sz="3200" dirty="0"/>
              <a:t>Η συνεχής επιδίωξη για απόκτηση αγαθών, </a:t>
            </a:r>
            <a:r>
              <a:rPr lang="el-GR" sz="3200" b="1" dirty="0"/>
              <a:t>ενίσχυσε</a:t>
            </a:r>
            <a:r>
              <a:rPr lang="el-GR" sz="3200" dirty="0"/>
              <a:t> την </a:t>
            </a:r>
          </a:p>
          <a:p>
            <a:pPr algn="just"/>
            <a:r>
              <a:rPr lang="el-GR" sz="3200" dirty="0"/>
              <a:t>έννοια της </a:t>
            </a:r>
            <a:r>
              <a:rPr lang="el-GR" sz="3200" b="1" dirty="0"/>
              <a:t>ιδιοκτησίας</a:t>
            </a:r>
            <a:r>
              <a:rPr lang="el-GR" sz="3200" dirty="0"/>
              <a:t> που έγινε αυτοσκοπός σε καθετί </a:t>
            </a:r>
          </a:p>
          <a:p>
            <a:pPr algn="just"/>
            <a:r>
              <a:rPr lang="el-GR" sz="3200" dirty="0"/>
              <a:t>(δικά μου χρήματα, δικό μου σπίτι, δικό μου αυτοκίνητο </a:t>
            </a:r>
            <a:r>
              <a:rPr lang="el-GR" sz="3200" dirty="0" err="1"/>
              <a:t>κλπ</a:t>
            </a:r>
            <a:r>
              <a:rPr lang="el-GR" sz="3200" dirty="0"/>
              <a:t>)</a:t>
            </a:r>
          </a:p>
          <a:p>
            <a:pPr algn="just"/>
            <a:endParaRPr lang="el-GR" sz="3200" dirty="0"/>
          </a:p>
          <a:p>
            <a:pPr algn="just"/>
            <a:r>
              <a:rPr lang="el-GR" sz="3200" b="1" dirty="0"/>
              <a:t>2.</a:t>
            </a:r>
            <a:r>
              <a:rPr lang="el-GR" sz="3200" dirty="0"/>
              <a:t> Οι άνθρωποι </a:t>
            </a:r>
            <a:r>
              <a:rPr lang="el-GR" sz="3200" b="1" dirty="0"/>
              <a:t>συγκρίνουν</a:t>
            </a:r>
            <a:r>
              <a:rPr lang="el-GR" sz="3200" dirty="0"/>
              <a:t> πλέον τα πάντα και προσπαθούν </a:t>
            </a:r>
          </a:p>
          <a:p>
            <a:pPr algn="just"/>
            <a:r>
              <a:rPr lang="el-GR" sz="3200" dirty="0"/>
              <a:t>να πετύχουν/κερδίσουν </a:t>
            </a:r>
            <a:r>
              <a:rPr lang="el-GR" sz="3200" b="1" dirty="0"/>
              <a:t>περισσότερα</a:t>
            </a:r>
            <a:r>
              <a:rPr lang="el-GR" sz="3200" dirty="0"/>
              <a:t> από τους διπλανούς τους</a:t>
            </a:r>
          </a:p>
          <a:p>
            <a:pPr algn="just"/>
            <a:endParaRPr lang="el-GR" sz="3200" dirty="0"/>
          </a:p>
          <a:p>
            <a:pPr algn="just"/>
            <a:r>
              <a:rPr lang="el-GR" sz="3200" b="1" dirty="0"/>
              <a:t>3. </a:t>
            </a:r>
            <a:r>
              <a:rPr lang="el-GR" sz="3200" dirty="0"/>
              <a:t>Μέσω αυτών των διαδικασιών </a:t>
            </a:r>
            <a:r>
              <a:rPr lang="el-GR" sz="3200" b="1" dirty="0"/>
              <a:t>αυξήθηκε</a:t>
            </a:r>
            <a:r>
              <a:rPr lang="el-GR" sz="3200" dirty="0"/>
              <a:t> η </a:t>
            </a:r>
            <a:r>
              <a:rPr lang="el-GR" sz="3200" b="1" dirty="0"/>
              <a:t>ατομικότητα</a:t>
            </a:r>
            <a:r>
              <a:rPr lang="el-GR" sz="3200" dirty="0"/>
              <a:t> και </a:t>
            </a:r>
          </a:p>
          <a:p>
            <a:pPr algn="just"/>
            <a:r>
              <a:rPr lang="el-GR" sz="3200" dirty="0"/>
              <a:t>έχασαν έδαφος οι νοοτροπίες του </a:t>
            </a:r>
            <a:r>
              <a:rPr lang="el-GR" sz="3200" b="1" dirty="0"/>
              <a:t>διαμοιρασμού</a:t>
            </a:r>
            <a:r>
              <a:rPr lang="el-GR" sz="3200" dirty="0"/>
              <a:t> και της </a:t>
            </a:r>
          </a:p>
          <a:p>
            <a:pPr algn="just"/>
            <a:r>
              <a:rPr lang="el-GR" sz="3200" b="1" dirty="0"/>
              <a:t>συνεργασίας</a:t>
            </a:r>
            <a:r>
              <a:rPr lang="el-GR" sz="3200" dirty="0"/>
              <a:t> </a:t>
            </a:r>
          </a:p>
        </p:txBody>
      </p:sp>
      <p:sp>
        <p:nvSpPr>
          <p:cNvPr id="6" name="TextBox 5">
            <a:extLst>
              <a:ext uri="{FF2B5EF4-FFF2-40B4-BE49-F238E27FC236}">
                <a16:creationId xmlns:a16="http://schemas.microsoft.com/office/drawing/2014/main" id="{9A7768AF-B431-13EC-B42E-327A700D0115}"/>
              </a:ext>
            </a:extLst>
          </p:cNvPr>
          <p:cNvSpPr txBox="1"/>
          <p:nvPr/>
        </p:nvSpPr>
        <p:spPr>
          <a:xfrm>
            <a:off x="3723042" y="876725"/>
            <a:ext cx="4745915" cy="769441"/>
          </a:xfrm>
          <a:prstGeom prst="rect">
            <a:avLst/>
          </a:prstGeom>
          <a:noFill/>
        </p:spPr>
        <p:txBody>
          <a:bodyPr wrap="none" rtlCol="0">
            <a:spAutoFit/>
          </a:bodyPr>
          <a:lstStyle/>
          <a:p>
            <a:r>
              <a:rPr lang="el-GR" sz="4400" b="1" dirty="0">
                <a:solidFill>
                  <a:srgbClr val="C00000"/>
                </a:solidFill>
              </a:rPr>
              <a:t>ΤΑ ΑΠΟΤΕΛΕΣΜΑΤΑ</a:t>
            </a:r>
          </a:p>
        </p:txBody>
      </p:sp>
    </p:spTree>
    <p:extLst>
      <p:ext uri="{BB962C8B-B14F-4D97-AF65-F5344CB8AC3E}">
        <p14:creationId xmlns:p14="http://schemas.microsoft.com/office/powerpoint/2010/main" val="90685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fade">
                                      <p:cBhvr>
                                        <p:cTn id="17" dur="500"/>
                                        <p:tgtEl>
                                          <p:spTgt spid="15">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Effect transition="in" filter="fade">
                                      <p:cBhvr>
                                        <p:cTn id="20" dur="500"/>
                                        <p:tgtEl>
                                          <p:spTgt spid="15">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500"/>
                                        <p:tgtEl>
                                          <p:spTgt spid="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xEl>
                                              <p:pRg st="4" end="4"/>
                                            </p:txEl>
                                          </p:spTgt>
                                        </p:tgtEl>
                                        <p:attrNameLst>
                                          <p:attrName>style.visibility</p:attrName>
                                        </p:attrNameLst>
                                      </p:cBhvr>
                                      <p:to>
                                        <p:strVal val="visible"/>
                                      </p:to>
                                    </p:set>
                                    <p:animEffect transition="in" filter="fade">
                                      <p:cBhvr>
                                        <p:cTn id="28" dur="500"/>
                                        <p:tgtEl>
                                          <p:spTgt spid="15">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xEl>
                                              <p:pRg st="5" end="5"/>
                                            </p:txEl>
                                          </p:spTgt>
                                        </p:tgtEl>
                                        <p:attrNameLst>
                                          <p:attrName>style.visibility</p:attrName>
                                        </p:attrNameLst>
                                      </p:cBhvr>
                                      <p:to>
                                        <p:strVal val="visible"/>
                                      </p:to>
                                    </p:set>
                                    <p:animEffect transition="in" filter="fade">
                                      <p:cBhvr>
                                        <p:cTn id="31" dur="500"/>
                                        <p:tgtEl>
                                          <p:spTgt spid="15">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xEl>
                                              <p:pRg st="7" end="7"/>
                                            </p:txEl>
                                          </p:spTgt>
                                        </p:tgtEl>
                                        <p:attrNameLst>
                                          <p:attrName>style.visibility</p:attrName>
                                        </p:attrNameLst>
                                      </p:cBhvr>
                                      <p:to>
                                        <p:strVal val="visible"/>
                                      </p:to>
                                    </p:set>
                                    <p:animEffect transition="in" filter="fade">
                                      <p:cBhvr>
                                        <p:cTn id="36" dur="500"/>
                                        <p:tgtEl>
                                          <p:spTgt spid="15">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xEl>
                                              <p:pRg st="8" end="8"/>
                                            </p:txEl>
                                          </p:spTgt>
                                        </p:tgtEl>
                                        <p:attrNameLst>
                                          <p:attrName>style.visibility</p:attrName>
                                        </p:attrNameLst>
                                      </p:cBhvr>
                                      <p:to>
                                        <p:strVal val="visible"/>
                                      </p:to>
                                    </p:set>
                                    <p:animEffect transition="in" filter="fade">
                                      <p:cBhvr>
                                        <p:cTn id="39" dur="500"/>
                                        <p:tgtEl>
                                          <p:spTgt spid="15">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xEl>
                                              <p:pRg st="9" end="9"/>
                                            </p:txEl>
                                          </p:spTgt>
                                        </p:tgtEl>
                                        <p:attrNameLst>
                                          <p:attrName>style.visibility</p:attrName>
                                        </p:attrNameLst>
                                      </p:cBhvr>
                                      <p:to>
                                        <p:strVal val="visible"/>
                                      </p:to>
                                    </p:set>
                                    <p:animEffect transition="in" filter="fade">
                                      <p:cBhvr>
                                        <p:cTn id="42" dur="500"/>
                                        <p:tgtEl>
                                          <p:spTgt spid="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7E7E2-CF79-1DEF-7094-530C35D9575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04C9623-2D49-212F-F251-2F2EBCDA43F0}"/>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B685D0BD-6B9C-ABFC-80F9-EE47614AFD7C}"/>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F9CC6BC6-7FA2-55DF-07DD-8DDAC7CE2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D63553FE-0556-0E50-FC86-8377CDC03337}"/>
              </a:ext>
            </a:extLst>
          </p:cNvPr>
          <p:cNvSpPr txBox="1"/>
          <p:nvPr/>
        </p:nvSpPr>
        <p:spPr>
          <a:xfrm>
            <a:off x="4246710" y="231598"/>
            <a:ext cx="3775521" cy="769441"/>
          </a:xfrm>
          <a:prstGeom prst="rect">
            <a:avLst/>
          </a:prstGeom>
          <a:noFill/>
        </p:spPr>
        <p:txBody>
          <a:bodyPr wrap="none" rtlCol="0">
            <a:spAutoFit/>
          </a:bodyPr>
          <a:lstStyle/>
          <a:p>
            <a:r>
              <a:rPr lang="el-GR" sz="4400" b="1" dirty="0">
                <a:solidFill>
                  <a:srgbClr val="C00000"/>
                </a:solidFill>
              </a:rPr>
              <a:t>ΕΤΣΙ ΛΟΙΠΟΝ…</a:t>
            </a:r>
          </a:p>
        </p:txBody>
      </p:sp>
      <p:sp>
        <p:nvSpPr>
          <p:cNvPr id="5" name="TextBox 4">
            <a:extLst>
              <a:ext uri="{FF2B5EF4-FFF2-40B4-BE49-F238E27FC236}">
                <a16:creationId xmlns:a16="http://schemas.microsoft.com/office/drawing/2014/main" id="{12E0F94D-C8DA-AB23-DD88-4CF1E6F2CD9D}"/>
              </a:ext>
            </a:extLst>
          </p:cNvPr>
          <p:cNvSpPr txBox="1"/>
          <p:nvPr/>
        </p:nvSpPr>
        <p:spPr>
          <a:xfrm>
            <a:off x="492702" y="1127707"/>
            <a:ext cx="11206594" cy="7848302"/>
          </a:xfrm>
          <a:prstGeom prst="rect">
            <a:avLst/>
          </a:prstGeom>
          <a:noFill/>
        </p:spPr>
        <p:txBody>
          <a:bodyPr wrap="none" rtlCol="0">
            <a:spAutoFit/>
          </a:bodyPr>
          <a:lstStyle/>
          <a:p>
            <a:pPr algn="just"/>
            <a:r>
              <a:rPr lang="el-GR" sz="3600" dirty="0"/>
              <a:t>Σήμερα οι άνθρωποι λειτουργούν με βάση δυο σύνδρομα:</a:t>
            </a:r>
            <a:endParaRPr lang="en-US" sz="3600" dirty="0"/>
          </a:p>
          <a:p>
            <a:pPr algn="just"/>
            <a:r>
              <a:rPr lang="en-US" sz="3600" b="1" dirty="0"/>
              <a:t>1.</a:t>
            </a:r>
            <a:r>
              <a:rPr lang="en-US" sz="3600" dirty="0"/>
              <a:t> </a:t>
            </a:r>
            <a:r>
              <a:rPr lang="el-GR" sz="3600" dirty="0"/>
              <a:t>Σύνδρομο </a:t>
            </a:r>
            <a:r>
              <a:rPr lang="en-US" sz="3600" b="1" dirty="0"/>
              <a:t>F.O.M.O.</a:t>
            </a:r>
            <a:r>
              <a:rPr lang="en-US" sz="3600" dirty="0"/>
              <a:t> (Fear Of Missing Out) </a:t>
            </a:r>
          </a:p>
          <a:p>
            <a:pPr algn="just"/>
            <a:r>
              <a:rPr lang="en-US" sz="3600" b="1" dirty="0"/>
              <a:t>2.</a:t>
            </a:r>
            <a:r>
              <a:rPr lang="en-US" sz="3600" dirty="0"/>
              <a:t> </a:t>
            </a:r>
            <a:r>
              <a:rPr lang="el-GR" sz="3600" dirty="0"/>
              <a:t>Σύνδρομο </a:t>
            </a:r>
            <a:r>
              <a:rPr lang="el-GR" sz="3600" b="1" dirty="0"/>
              <a:t>Τ.Ι.Ν.Α.</a:t>
            </a:r>
            <a:r>
              <a:rPr lang="el-GR" sz="3600" dirty="0"/>
              <a:t> (</a:t>
            </a:r>
            <a:r>
              <a:rPr lang="en-US" sz="3600" dirty="0"/>
              <a:t>There Is No Alternative</a:t>
            </a:r>
            <a:r>
              <a:rPr lang="el-GR" sz="3600" dirty="0"/>
              <a:t>)</a:t>
            </a:r>
            <a:endParaRPr lang="en-US" sz="3600" dirty="0"/>
          </a:p>
          <a:p>
            <a:pPr algn="just"/>
            <a:endParaRPr lang="en-US" sz="3600" dirty="0"/>
          </a:p>
          <a:p>
            <a:pPr algn="just"/>
            <a:r>
              <a:rPr lang="el-GR" sz="3600" dirty="0"/>
              <a:t>Αυτά τα σύνδρομα εφαρμόζονται αφειδώς και στον</a:t>
            </a:r>
          </a:p>
          <a:p>
            <a:pPr algn="just"/>
            <a:r>
              <a:rPr lang="el-GR" sz="3600" dirty="0"/>
              <a:t>εργασιακό τομέα και έκαναν την πλειοψηφία των</a:t>
            </a:r>
          </a:p>
          <a:p>
            <a:pPr algn="just"/>
            <a:r>
              <a:rPr lang="el-GR" sz="3600" dirty="0"/>
              <a:t> ανθρώπων να πιστεύουν ότι το μόνο που μπορούν να </a:t>
            </a:r>
          </a:p>
          <a:p>
            <a:pPr algn="just"/>
            <a:r>
              <a:rPr lang="el-GR" sz="3600" dirty="0"/>
              <a:t>κάνουν στην εργασία τους είναι να </a:t>
            </a:r>
          </a:p>
          <a:p>
            <a:pPr algn="ctr"/>
            <a:r>
              <a:rPr lang="el-GR" sz="3600" b="1" dirty="0"/>
              <a:t>ανταλλάσσουν χρόνο με χρήμα </a:t>
            </a:r>
          </a:p>
          <a:p>
            <a:pPr algn="just"/>
            <a:r>
              <a:rPr lang="el-GR" sz="3600" dirty="0"/>
              <a:t>και η εργασιακή αυτή νοοτροπία </a:t>
            </a:r>
            <a:r>
              <a:rPr lang="el-GR" sz="3600" dirty="0" err="1"/>
              <a:t>κανονικοποιήθηκε</a:t>
            </a:r>
            <a:r>
              <a:rPr lang="el-GR" sz="3600" dirty="0"/>
              <a:t> </a:t>
            </a:r>
          </a:p>
          <a:p>
            <a:pPr algn="just"/>
            <a:r>
              <a:rPr lang="el-GR" sz="3600" dirty="0"/>
              <a:t>ώστε πλέον να θεωρείται ότι </a:t>
            </a:r>
            <a:r>
              <a:rPr lang="el-GR" sz="3600" b="1" dirty="0"/>
              <a:t>δεν</a:t>
            </a:r>
            <a:r>
              <a:rPr lang="el-GR" sz="3600" dirty="0"/>
              <a:t> </a:t>
            </a:r>
            <a:r>
              <a:rPr lang="el-GR" sz="3600" b="1" dirty="0"/>
              <a:t>υπάρχει εναλλακτική </a:t>
            </a:r>
          </a:p>
          <a:p>
            <a:pPr algn="ctr"/>
            <a:endParaRPr lang="el-GR" sz="3600" b="1" dirty="0"/>
          </a:p>
          <a:p>
            <a:pPr algn="ctr"/>
            <a:r>
              <a:rPr lang="el-GR" sz="3600" b="1" dirty="0"/>
              <a:t>ΤΟ ΠΕΙΡΑΜΑ ΤΩΝ ΠΕΝΤΕ ΠΙΘΗΚΩΝ</a:t>
            </a:r>
            <a:endParaRPr lang="en-US" sz="3600" b="1" dirty="0"/>
          </a:p>
          <a:p>
            <a:pPr algn="ctr"/>
            <a:r>
              <a:rPr lang="el-GR" sz="3600" dirty="0"/>
              <a:t>(Γιατί; Γιατί πάντα έτσι το κάναμε)</a:t>
            </a:r>
          </a:p>
        </p:txBody>
      </p:sp>
    </p:spTree>
    <p:extLst>
      <p:ext uri="{BB962C8B-B14F-4D97-AF65-F5344CB8AC3E}">
        <p14:creationId xmlns:p14="http://schemas.microsoft.com/office/powerpoint/2010/main" val="156364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Effect transition="in" filter="fade">
                                      <p:cBhvr>
                                        <p:cTn id="35" dur="500"/>
                                        <p:tgtEl>
                                          <p:spTgt spid="5">
                                            <p:txEl>
                                              <p:pRg st="5" end="5"/>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
                                            <p:txEl>
                                              <p:pRg st="6" end="6"/>
                                            </p:txEl>
                                          </p:spTgt>
                                        </p:tgtEl>
                                        <p:attrNameLst>
                                          <p:attrName>style.visibility</p:attrName>
                                        </p:attrNameLst>
                                      </p:cBhvr>
                                      <p:to>
                                        <p:strVal val="visible"/>
                                      </p:to>
                                    </p:set>
                                    <p:animEffect transition="in" filter="fade">
                                      <p:cBhvr>
                                        <p:cTn id="38" dur="500"/>
                                        <p:tgtEl>
                                          <p:spTgt spid="5">
                                            <p:txEl>
                                              <p:pRg st="6" end="6"/>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Effect transition="in" filter="fade">
                                      <p:cBhvr>
                                        <p:cTn id="41" dur="500"/>
                                        <p:tgtEl>
                                          <p:spTgt spid="5">
                                            <p:txEl>
                                              <p:pRg st="7" end="7"/>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8" end="8"/>
                                            </p:txEl>
                                          </p:spTgt>
                                        </p:tgtEl>
                                        <p:attrNameLst>
                                          <p:attrName>style.visibility</p:attrName>
                                        </p:attrNameLst>
                                      </p:cBhvr>
                                      <p:to>
                                        <p:strVal val="visible"/>
                                      </p:to>
                                    </p:set>
                                    <p:animEffect transition="in" filter="fade">
                                      <p:cBhvr>
                                        <p:cTn id="44" dur="500"/>
                                        <p:tgtEl>
                                          <p:spTgt spid="5">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Effect transition="in" filter="fade">
                                      <p:cBhvr>
                                        <p:cTn id="49" dur="500"/>
                                        <p:tgtEl>
                                          <p:spTgt spid="5">
                                            <p:txEl>
                                              <p:pRg st="9" end="9"/>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2" end="12"/>
                                            </p:txEl>
                                          </p:spTgt>
                                        </p:tgtEl>
                                        <p:attrNameLst>
                                          <p:attrName>style.visibility</p:attrName>
                                        </p:attrNameLst>
                                      </p:cBhvr>
                                      <p:to>
                                        <p:strVal val="visible"/>
                                      </p:to>
                                    </p:set>
                                    <p:animEffect transition="in" filter="fade">
                                      <p:cBhvr>
                                        <p:cTn id="57" dur="500"/>
                                        <p:tgtEl>
                                          <p:spTgt spid="5">
                                            <p:txEl>
                                              <p:pRg st="12" end="12"/>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5">
                                            <p:txEl>
                                              <p:pRg st="13" end="13"/>
                                            </p:txEl>
                                          </p:spTgt>
                                        </p:tgtEl>
                                        <p:attrNameLst>
                                          <p:attrName>style.visibility</p:attrName>
                                        </p:attrNameLst>
                                      </p:cBhvr>
                                      <p:to>
                                        <p:strVal val="visible"/>
                                      </p:to>
                                    </p:set>
                                    <p:animEffect transition="in" filter="fade">
                                      <p:cBhvr>
                                        <p:cTn id="60"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74743-DCCB-9288-F8EB-4D6779EDD7A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6CEE13E-F12C-715A-FFF4-ED9EA860F0E1}"/>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D9E49B9-F635-1DFE-2E7D-559A630FE0A2}"/>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931FD8D3-D0DD-169A-0078-7A40C078CC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1C816059-931F-5B37-AE90-B62D1C5530FA}"/>
              </a:ext>
            </a:extLst>
          </p:cNvPr>
          <p:cNvSpPr txBox="1"/>
          <p:nvPr/>
        </p:nvSpPr>
        <p:spPr>
          <a:xfrm>
            <a:off x="4549742" y="1062182"/>
            <a:ext cx="3092513" cy="769441"/>
          </a:xfrm>
          <a:prstGeom prst="rect">
            <a:avLst/>
          </a:prstGeom>
          <a:noFill/>
        </p:spPr>
        <p:txBody>
          <a:bodyPr wrap="none" rtlCol="0">
            <a:spAutoFit/>
          </a:bodyPr>
          <a:lstStyle/>
          <a:p>
            <a:r>
              <a:rPr lang="el-GR" sz="4400" b="1" dirty="0">
                <a:solidFill>
                  <a:srgbClr val="C00000"/>
                </a:solidFill>
              </a:rPr>
              <a:t>ΔΙΑΛΕΙΜΜΑ</a:t>
            </a:r>
          </a:p>
        </p:txBody>
      </p:sp>
      <p:pic>
        <p:nvPicPr>
          <p:cNvPr id="8" name="Εικόνα 7">
            <a:extLst>
              <a:ext uri="{FF2B5EF4-FFF2-40B4-BE49-F238E27FC236}">
                <a16:creationId xmlns:a16="http://schemas.microsoft.com/office/drawing/2014/main" id="{B897B64A-4B46-5AF8-B769-880C5111EF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455" y="3067112"/>
            <a:ext cx="7787090" cy="4247504"/>
          </a:xfrm>
          <a:prstGeom prst="rect">
            <a:avLst/>
          </a:prstGeom>
        </p:spPr>
      </p:pic>
    </p:spTree>
    <p:extLst>
      <p:ext uri="{BB962C8B-B14F-4D97-AF65-F5344CB8AC3E}">
        <p14:creationId xmlns:p14="http://schemas.microsoft.com/office/powerpoint/2010/main" val="285293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7E5D4-DC6F-BACD-A759-A8429241630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95F74C4-F1CE-0098-57F4-0DB648C1C141}"/>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94C0DFF-5BAB-7FF3-E7FF-C94DD8F624FF}"/>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260BB86D-1A89-0306-F1A3-4AB4AA9FC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8" name="TextBox 7">
            <a:extLst>
              <a:ext uri="{FF2B5EF4-FFF2-40B4-BE49-F238E27FC236}">
                <a16:creationId xmlns:a16="http://schemas.microsoft.com/office/drawing/2014/main" id="{CE5B15F1-DEF1-75F3-0B6C-491E35B52C6C}"/>
              </a:ext>
            </a:extLst>
          </p:cNvPr>
          <p:cNvSpPr txBox="1"/>
          <p:nvPr/>
        </p:nvSpPr>
        <p:spPr>
          <a:xfrm>
            <a:off x="2939269" y="674877"/>
            <a:ext cx="6313460" cy="769441"/>
          </a:xfrm>
          <a:prstGeom prst="rect">
            <a:avLst/>
          </a:prstGeom>
          <a:noFill/>
        </p:spPr>
        <p:txBody>
          <a:bodyPr wrap="none" rtlCol="0">
            <a:spAutoFit/>
          </a:bodyPr>
          <a:lstStyle/>
          <a:p>
            <a:r>
              <a:rPr lang="el-GR" sz="4400" b="1" dirty="0">
                <a:solidFill>
                  <a:srgbClr val="C00000"/>
                </a:solidFill>
              </a:rPr>
              <a:t>ΤΟ ΕΡΓΑΣΙΑΚΟ ΠΑΡΑΔΟΞΟ</a:t>
            </a:r>
          </a:p>
        </p:txBody>
      </p:sp>
      <p:sp>
        <p:nvSpPr>
          <p:cNvPr id="15" name="TextBox 14">
            <a:extLst>
              <a:ext uri="{FF2B5EF4-FFF2-40B4-BE49-F238E27FC236}">
                <a16:creationId xmlns:a16="http://schemas.microsoft.com/office/drawing/2014/main" id="{3CA3CE0C-9141-D660-724F-2A2F0E926AC3}"/>
              </a:ext>
            </a:extLst>
          </p:cNvPr>
          <p:cNvSpPr txBox="1"/>
          <p:nvPr/>
        </p:nvSpPr>
        <p:spPr>
          <a:xfrm>
            <a:off x="853018" y="1608007"/>
            <a:ext cx="10485962" cy="2308324"/>
          </a:xfrm>
          <a:prstGeom prst="rect">
            <a:avLst/>
          </a:prstGeom>
          <a:noFill/>
        </p:spPr>
        <p:txBody>
          <a:bodyPr wrap="square" rtlCol="0">
            <a:spAutoFit/>
          </a:bodyPr>
          <a:lstStyle/>
          <a:p>
            <a:pPr algn="ctr"/>
            <a:r>
              <a:rPr lang="el-GR" sz="3600" dirty="0"/>
              <a:t>Σήμερα η πλειοψηφία των ανθρώπων ανταλλάσσει χρόνο με χρήμα</a:t>
            </a:r>
          </a:p>
          <a:p>
            <a:pPr algn="ctr"/>
            <a:r>
              <a:rPr lang="el-GR" sz="3600" dirty="0"/>
              <a:t>Αλλά οι περισσότεροι από εμάς δεν έχουμε </a:t>
            </a:r>
          </a:p>
          <a:p>
            <a:pPr algn="ctr"/>
            <a:r>
              <a:rPr lang="el-GR" sz="3600" b="1" dirty="0"/>
              <a:t>ούτε χρόνο ούτε χρήμα!</a:t>
            </a:r>
          </a:p>
        </p:txBody>
      </p:sp>
      <p:sp>
        <p:nvSpPr>
          <p:cNvPr id="9" name="TextBox 8">
            <a:extLst>
              <a:ext uri="{FF2B5EF4-FFF2-40B4-BE49-F238E27FC236}">
                <a16:creationId xmlns:a16="http://schemas.microsoft.com/office/drawing/2014/main" id="{135BD3A0-2513-6345-274F-2949D09ED2EB}"/>
              </a:ext>
            </a:extLst>
          </p:cNvPr>
          <p:cNvSpPr txBox="1"/>
          <p:nvPr/>
        </p:nvSpPr>
        <p:spPr>
          <a:xfrm>
            <a:off x="2734693" y="3949693"/>
            <a:ext cx="6722610" cy="707886"/>
          </a:xfrm>
          <a:prstGeom prst="rect">
            <a:avLst/>
          </a:prstGeom>
          <a:noFill/>
        </p:spPr>
        <p:txBody>
          <a:bodyPr wrap="none" rtlCol="0">
            <a:spAutoFit/>
          </a:bodyPr>
          <a:lstStyle/>
          <a:p>
            <a:r>
              <a:rPr lang="el-GR" sz="4000" b="1" dirty="0">
                <a:solidFill>
                  <a:srgbClr val="C00000"/>
                </a:solidFill>
              </a:rPr>
              <a:t>Άρα μάλλον κάτι πάει λάθος…</a:t>
            </a:r>
          </a:p>
        </p:txBody>
      </p:sp>
      <p:sp>
        <p:nvSpPr>
          <p:cNvPr id="12" name="TextBox 11">
            <a:extLst>
              <a:ext uri="{FF2B5EF4-FFF2-40B4-BE49-F238E27FC236}">
                <a16:creationId xmlns:a16="http://schemas.microsoft.com/office/drawing/2014/main" id="{007479CC-B5B1-C89A-5714-BAB3EA6715F1}"/>
              </a:ext>
            </a:extLst>
          </p:cNvPr>
          <p:cNvSpPr txBox="1"/>
          <p:nvPr/>
        </p:nvSpPr>
        <p:spPr>
          <a:xfrm>
            <a:off x="4556956" y="5341479"/>
            <a:ext cx="3078087" cy="769441"/>
          </a:xfrm>
          <a:prstGeom prst="rect">
            <a:avLst/>
          </a:prstGeom>
          <a:noFill/>
        </p:spPr>
        <p:txBody>
          <a:bodyPr wrap="none" rtlCol="0">
            <a:spAutoFit/>
          </a:bodyPr>
          <a:lstStyle/>
          <a:p>
            <a:r>
              <a:rPr lang="el-GR" sz="4400" b="1" dirty="0">
                <a:solidFill>
                  <a:srgbClr val="C00000"/>
                </a:solidFill>
              </a:rPr>
              <a:t>ΕΠΙΠΛΕΟΝ…</a:t>
            </a:r>
          </a:p>
        </p:txBody>
      </p:sp>
      <p:sp>
        <p:nvSpPr>
          <p:cNvPr id="14" name="TextBox 13">
            <a:extLst>
              <a:ext uri="{FF2B5EF4-FFF2-40B4-BE49-F238E27FC236}">
                <a16:creationId xmlns:a16="http://schemas.microsoft.com/office/drawing/2014/main" id="{17105A38-EDE6-2BA6-076E-2235B61521EB}"/>
              </a:ext>
            </a:extLst>
          </p:cNvPr>
          <p:cNvSpPr txBox="1"/>
          <p:nvPr/>
        </p:nvSpPr>
        <p:spPr>
          <a:xfrm>
            <a:off x="1799566" y="6269612"/>
            <a:ext cx="8592865" cy="2308324"/>
          </a:xfrm>
          <a:prstGeom prst="rect">
            <a:avLst/>
          </a:prstGeom>
          <a:noFill/>
        </p:spPr>
        <p:txBody>
          <a:bodyPr wrap="none" rtlCol="0">
            <a:spAutoFit/>
          </a:bodyPr>
          <a:lstStyle/>
          <a:p>
            <a:pPr algn="ctr"/>
            <a:r>
              <a:rPr lang="el-GR" sz="3600" dirty="0"/>
              <a:t>Όταν κάποιος ανταλλάσσει χρόνο με χρήμα, </a:t>
            </a:r>
          </a:p>
          <a:p>
            <a:pPr algn="ctr"/>
            <a:r>
              <a:rPr lang="el-GR" sz="3600" dirty="0"/>
              <a:t>είτε </a:t>
            </a:r>
            <a:r>
              <a:rPr lang="el-GR" sz="3600" dirty="0" err="1"/>
              <a:t>παράξει</a:t>
            </a:r>
            <a:r>
              <a:rPr lang="el-GR" sz="3600" dirty="0"/>
              <a:t> </a:t>
            </a:r>
            <a:r>
              <a:rPr lang="el-GR" sz="3600" b="1" dirty="0"/>
              <a:t>α</a:t>
            </a:r>
            <a:r>
              <a:rPr lang="el-GR" sz="3600" dirty="0"/>
              <a:t> είτε </a:t>
            </a:r>
            <a:r>
              <a:rPr lang="el-GR" sz="3600" b="1" dirty="0"/>
              <a:t>2*α</a:t>
            </a:r>
            <a:r>
              <a:rPr lang="el-GR" sz="3600" dirty="0"/>
              <a:t> είτε </a:t>
            </a:r>
            <a:r>
              <a:rPr lang="el-GR" sz="3600" b="1" dirty="0"/>
              <a:t>α/2</a:t>
            </a:r>
            <a:r>
              <a:rPr lang="el-GR" sz="3600" dirty="0"/>
              <a:t> </a:t>
            </a:r>
          </a:p>
          <a:p>
            <a:pPr algn="ctr"/>
            <a:r>
              <a:rPr lang="el-GR" sz="3600" dirty="0"/>
              <a:t>στο τέλος του μήνα θα λάβει το ίδιο ποσό</a:t>
            </a:r>
          </a:p>
          <a:p>
            <a:pPr algn="ctr"/>
            <a:r>
              <a:rPr lang="el-GR" sz="3600" dirty="0"/>
              <a:t>Πόσο δίκαιο είναι αυτό άραγε…</a:t>
            </a:r>
          </a:p>
        </p:txBody>
      </p:sp>
    </p:spTree>
    <p:extLst>
      <p:ext uri="{BB962C8B-B14F-4D97-AF65-F5344CB8AC3E}">
        <p14:creationId xmlns:p14="http://schemas.microsoft.com/office/powerpoint/2010/main" val="83687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9"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37280-4D13-69E0-4346-B5351AA6689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7893FFC-DC0A-12DE-6505-B7D763C8FEE2}"/>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0A6AB927-9B4B-701A-57F3-868D9520FB71}"/>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7FE9EA1C-84A1-78B4-4F99-802F5D444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8" name="TextBox 7">
            <a:extLst>
              <a:ext uri="{FF2B5EF4-FFF2-40B4-BE49-F238E27FC236}">
                <a16:creationId xmlns:a16="http://schemas.microsoft.com/office/drawing/2014/main" id="{25AE74B1-8A5E-FFEB-63F8-265422C8F0BA}"/>
              </a:ext>
            </a:extLst>
          </p:cNvPr>
          <p:cNvSpPr txBox="1"/>
          <p:nvPr/>
        </p:nvSpPr>
        <p:spPr>
          <a:xfrm>
            <a:off x="4068841" y="1692957"/>
            <a:ext cx="4054315" cy="769441"/>
          </a:xfrm>
          <a:prstGeom prst="rect">
            <a:avLst/>
          </a:prstGeom>
          <a:noFill/>
        </p:spPr>
        <p:txBody>
          <a:bodyPr wrap="none" rtlCol="0">
            <a:spAutoFit/>
          </a:bodyPr>
          <a:lstStyle/>
          <a:p>
            <a:r>
              <a:rPr lang="el-GR" sz="4400" b="1" dirty="0">
                <a:solidFill>
                  <a:srgbClr val="C00000"/>
                </a:solidFill>
              </a:rPr>
              <a:t>ΟΙ ΕΠΙΠΤΩΣΕΙΣ…</a:t>
            </a:r>
          </a:p>
        </p:txBody>
      </p:sp>
      <p:sp>
        <p:nvSpPr>
          <p:cNvPr id="15" name="TextBox 14">
            <a:extLst>
              <a:ext uri="{FF2B5EF4-FFF2-40B4-BE49-F238E27FC236}">
                <a16:creationId xmlns:a16="http://schemas.microsoft.com/office/drawing/2014/main" id="{1093B1E4-85A1-6ADD-E6CF-1574BA68EE9A}"/>
              </a:ext>
            </a:extLst>
          </p:cNvPr>
          <p:cNvSpPr txBox="1"/>
          <p:nvPr/>
        </p:nvSpPr>
        <p:spPr>
          <a:xfrm>
            <a:off x="1045034" y="2987303"/>
            <a:ext cx="10101933" cy="3416320"/>
          </a:xfrm>
          <a:prstGeom prst="rect">
            <a:avLst/>
          </a:prstGeom>
          <a:noFill/>
        </p:spPr>
        <p:txBody>
          <a:bodyPr wrap="none" rtlCol="0">
            <a:spAutoFit/>
          </a:bodyPr>
          <a:lstStyle/>
          <a:p>
            <a:pPr algn="ctr"/>
            <a:r>
              <a:rPr lang="el-GR" sz="3600" dirty="0"/>
              <a:t>Δημιουργείται ένα έντονο </a:t>
            </a:r>
            <a:r>
              <a:rPr lang="el-GR" sz="3600" b="1" dirty="0"/>
              <a:t>αίσθημα αδικίας </a:t>
            </a:r>
          </a:p>
          <a:p>
            <a:pPr algn="ctr"/>
            <a:r>
              <a:rPr lang="el-GR" sz="3600" dirty="0"/>
              <a:t>στον εργασιακό τομέα που επιδεινώνεται από</a:t>
            </a:r>
          </a:p>
          <a:p>
            <a:pPr algn="ctr"/>
            <a:r>
              <a:rPr lang="el-GR" sz="3600" dirty="0"/>
              <a:t>διάφορες πρακτικές και καταλήγουν σε </a:t>
            </a:r>
            <a:r>
              <a:rPr lang="el-GR" sz="3600" b="1" dirty="0"/>
              <a:t>παθογένειες</a:t>
            </a:r>
          </a:p>
          <a:p>
            <a:pPr algn="ctr"/>
            <a:r>
              <a:rPr lang="el-GR" sz="3600" dirty="0"/>
              <a:t>οι οποίες έχουν </a:t>
            </a:r>
            <a:r>
              <a:rPr lang="el-GR" sz="3600" b="1" dirty="0"/>
              <a:t>ριζώσει βαθιά </a:t>
            </a:r>
            <a:r>
              <a:rPr lang="el-GR" sz="3600" dirty="0"/>
              <a:t>στην κοσμοθεωρία </a:t>
            </a:r>
          </a:p>
          <a:p>
            <a:pPr algn="ctr"/>
            <a:r>
              <a:rPr lang="el-GR" sz="3600" dirty="0"/>
              <a:t>των ανθρώπων καθορίζοντας εν πολύς τον τρόπο </a:t>
            </a:r>
          </a:p>
          <a:p>
            <a:pPr algn="ctr"/>
            <a:r>
              <a:rPr lang="el-GR" sz="3600" dirty="0"/>
              <a:t>λειτουργίας της κοινωνίας μας</a:t>
            </a:r>
          </a:p>
        </p:txBody>
      </p:sp>
    </p:spTree>
    <p:extLst>
      <p:ext uri="{BB962C8B-B14F-4D97-AF65-F5344CB8AC3E}">
        <p14:creationId xmlns:p14="http://schemas.microsoft.com/office/powerpoint/2010/main" val="179230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75B02-2704-D0CB-7BA2-E1F54C90EA1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8D2B676-5BDC-AB89-CE9B-55FFEBAA2D4E}"/>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6F7CF72-73C5-9F99-E8BC-7E9C5DB3D3C8}"/>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F96B7DF8-A854-7F41-7FC4-06381D477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D66ABE06-B09A-7B61-7E49-B3947A0862E6}"/>
              </a:ext>
            </a:extLst>
          </p:cNvPr>
          <p:cNvSpPr txBox="1"/>
          <p:nvPr/>
        </p:nvSpPr>
        <p:spPr>
          <a:xfrm>
            <a:off x="2189402" y="850802"/>
            <a:ext cx="8011680" cy="707886"/>
          </a:xfrm>
          <a:prstGeom prst="rect">
            <a:avLst/>
          </a:prstGeom>
          <a:noFill/>
        </p:spPr>
        <p:txBody>
          <a:bodyPr wrap="none" rtlCol="0">
            <a:spAutoFit/>
          </a:bodyPr>
          <a:lstStyle/>
          <a:p>
            <a:r>
              <a:rPr lang="el-GR" sz="4000" b="1" dirty="0">
                <a:solidFill>
                  <a:srgbClr val="C00000"/>
                </a:solidFill>
              </a:rPr>
              <a:t>ΠΟΙΕΣ ΕΙΝΑΙ ΑΥΤΕΣ ΟΙ ΠΑΘΟΓΕΝΕΙΕΣ;</a:t>
            </a:r>
          </a:p>
        </p:txBody>
      </p:sp>
      <p:graphicFrame>
        <p:nvGraphicFramePr>
          <p:cNvPr id="6" name="Διάγραμμα 5">
            <a:extLst>
              <a:ext uri="{FF2B5EF4-FFF2-40B4-BE49-F238E27FC236}">
                <a16:creationId xmlns:a16="http://schemas.microsoft.com/office/drawing/2014/main" id="{D6662C94-A497-D90E-F238-D754BD486BF6}"/>
              </a:ext>
            </a:extLst>
          </p:cNvPr>
          <p:cNvGraphicFramePr/>
          <p:nvPr>
            <p:extLst>
              <p:ext uri="{D42A27DB-BD31-4B8C-83A1-F6EECF244321}">
                <p14:modId xmlns:p14="http://schemas.microsoft.com/office/powerpoint/2010/main" val="3383016531"/>
              </p:ext>
            </p:extLst>
          </p:nvPr>
        </p:nvGraphicFramePr>
        <p:xfrm>
          <a:off x="2189402" y="1704229"/>
          <a:ext cx="7813180" cy="45580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56838E6A-A082-04D8-0FA6-B503B5F37118}"/>
              </a:ext>
            </a:extLst>
          </p:cNvPr>
          <p:cNvSpPr txBox="1"/>
          <p:nvPr/>
        </p:nvSpPr>
        <p:spPr>
          <a:xfrm>
            <a:off x="543951" y="7330729"/>
            <a:ext cx="11302582" cy="1493358"/>
          </a:xfrm>
          <a:prstGeom prst="rect">
            <a:avLst/>
          </a:prstGeom>
          <a:noFill/>
        </p:spPr>
        <p:txBody>
          <a:bodyPr wrap="square">
            <a:spAutoFit/>
          </a:bodyPr>
          <a:lstStyle/>
          <a:p>
            <a:pPr algn="ctr">
              <a:lnSpc>
                <a:spcPct val="150000"/>
              </a:lnSpc>
              <a:spcAft>
                <a:spcPts val="800"/>
              </a:spcAft>
              <a:buNone/>
            </a:pPr>
            <a:r>
              <a:rPr lang="el-GR" sz="3200" kern="100" dirty="0">
                <a:effectLst/>
                <a:latin typeface="Calibri" panose="020F0502020204030204" pitchFamily="34" charset="0"/>
                <a:ea typeface="Calibri" panose="020F0502020204030204" pitchFamily="34" charset="0"/>
                <a:cs typeface="Calibri" panose="020F0502020204030204" pitchFamily="34" charset="0"/>
              </a:rPr>
              <a:t>Ένα </a:t>
            </a:r>
            <a:r>
              <a:rPr lang="el-GR" sz="3200" b="1" kern="100" dirty="0">
                <a:effectLst/>
                <a:latin typeface="Calibri" panose="020F0502020204030204" pitchFamily="34" charset="0"/>
                <a:ea typeface="Calibri" panose="020F0502020204030204" pitchFamily="34" charset="0"/>
                <a:cs typeface="Calibri" panose="020F0502020204030204" pitchFamily="34" charset="0"/>
              </a:rPr>
              <a:t>εκρηκτικό μίγμα </a:t>
            </a:r>
            <a:r>
              <a:rPr lang="el-GR" sz="3200" kern="100" dirty="0">
                <a:effectLst/>
                <a:latin typeface="Calibri" panose="020F0502020204030204" pitchFamily="34" charset="0"/>
                <a:ea typeface="Calibri" panose="020F0502020204030204" pitchFamily="34" charset="0"/>
                <a:cs typeface="Calibri" panose="020F0502020204030204" pitchFamily="34" charset="0"/>
              </a:rPr>
              <a:t>και οδηγεί τους εργαζόμενους σε ένα </a:t>
            </a:r>
            <a:r>
              <a:rPr lang="el-GR" sz="3200" b="1" kern="100" dirty="0">
                <a:effectLst/>
                <a:latin typeface="Calibri" panose="020F0502020204030204" pitchFamily="34" charset="0"/>
                <a:ea typeface="Calibri" panose="020F0502020204030204" pitchFamily="34" charset="0"/>
                <a:cs typeface="Calibri" panose="020F0502020204030204" pitchFamily="34" charset="0"/>
              </a:rPr>
              <a:t>φαύλο κύκλο </a:t>
            </a:r>
            <a:r>
              <a:rPr lang="el-GR" sz="3200" kern="100" dirty="0">
                <a:effectLst/>
                <a:latin typeface="Calibri" panose="020F0502020204030204" pitchFamily="34" charset="0"/>
                <a:ea typeface="Calibri" panose="020F0502020204030204" pitchFamily="34" charset="0"/>
                <a:cs typeface="Calibri" panose="020F0502020204030204" pitchFamily="34" charset="0"/>
              </a:rPr>
              <a:t>αλληλεξάρτησης και </a:t>
            </a:r>
            <a:r>
              <a:rPr lang="el-GR" sz="3200" kern="100" dirty="0" err="1">
                <a:effectLst/>
                <a:latin typeface="Calibri" panose="020F0502020204030204" pitchFamily="34" charset="0"/>
                <a:ea typeface="Calibri" panose="020F0502020204030204" pitchFamily="34" charset="0"/>
                <a:cs typeface="Calibri" panose="020F0502020204030204" pitchFamily="34" charset="0"/>
              </a:rPr>
              <a:t>αλληλοσυγκρούσεων</a:t>
            </a:r>
            <a:r>
              <a:rPr lang="el-GR" sz="3200" kern="100" dirty="0">
                <a:latin typeface="Calibri" panose="020F0502020204030204" pitchFamily="34" charset="0"/>
                <a:ea typeface="Calibri" panose="020F0502020204030204" pitchFamily="34" charset="0"/>
                <a:cs typeface="Calibri" panose="020F0502020204030204" pitchFamily="34" charset="0"/>
              </a:rPr>
              <a:t>.</a:t>
            </a:r>
            <a:endParaRPr lang="el-GR" sz="4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FFE43D90-F212-462C-C89E-43A3DF556049}"/>
              </a:ext>
            </a:extLst>
          </p:cNvPr>
          <p:cNvSpPr txBox="1"/>
          <p:nvPr/>
        </p:nvSpPr>
        <p:spPr>
          <a:xfrm>
            <a:off x="3839412" y="6622843"/>
            <a:ext cx="4513159" cy="707886"/>
          </a:xfrm>
          <a:prstGeom prst="rect">
            <a:avLst/>
          </a:prstGeom>
          <a:noFill/>
        </p:spPr>
        <p:txBody>
          <a:bodyPr wrap="none" rtlCol="0">
            <a:spAutoFit/>
          </a:bodyPr>
          <a:lstStyle/>
          <a:p>
            <a:r>
              <a:rPr lang="el-GR" sz="4000" b="1" dirty="0">
                <a:solidFill>
                  <a:srgbClr val="C00000"/>
                </a:solidFill>
              </a:rPr>
              <a:t>ΕΤΣΙ ΔΗΜΙΟΥΡΓΕΙΤΑΙ</a:t>
            </a:r>
          </a:p>
        </p:txBody>
      </p:sp>
    </p:spTree>
    <p:extLst>
      <p:ext uri="{BB962C8B-B14F-4D97-AF65-F5344CB8AC3E}">
        <p14:creationId xmlns:p14="http://schemas.microsoft.com/office/powerpoint/2010/main" val="308416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6" grpId="0">
        <p:bldAsOne/>
      </p:bldGraphic>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1CED8-2714-23E3-38C3-0D4FA81F185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7FF9772-55FE-016C-1291-364ABC7CD933}"/>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31CFD4BF-C641-432D-411B-B5CCAB03793E}"/>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CCB5293E-4E83-5F39-7FEC-40D408364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71EE52C7-8E2F-14F1-95CC-92E91BE0BDEC}"/>
              </a:ext>
            </a:extLst>
          </p:cNvPr>
          <p:cNvSpPr txBox="1"/>
          <p:nvPr/>
        </p:nvSpPr>
        <p:spPr>
          <a:xfrm>
            <a:off x="4249974" y="1446902"/>
            <a:ext cx="3692036" cy="769441"/>
          </a:xfrm>
          <a:prstGeom prst="rect">
            <a:avLst/>
          </a:prstGeom>
          <a:noFill/>
        </p:spPr>
        <p:txBody>
          <a:bodyPr wrap="none" rtlCol="0">
            <a:spAutoFit/>
          </a:bodyPr>
          <a:lstStyle/>
          <a:p>
            <a:r>
              <a:rPr lang="el-GR" sz="4400" b="1" dirty="0">
                <a:solidFill>
                  <a:srgbClr val="C00000"/>
                </a:solidFill>
              </a:rPr>
              <a:t>ΥΠΑΡΧΕΙ ΛΥΣΗ;</a:t>
            </a:r>
          </a:p>
        </p:txBody>
      </p:sp>
      <p:sp>
        <p:nvSpPr>
          <p:cNvPr id="10" name="TextBox 9">
            <a:extLst>
              <a:ext uri="{FF2B5EF4-FFF2-40B4-BE49-F238E27FC236}">
                <a16:creationId xmlns:a16="http://schemas.microsoft.com/office/drawing/2014/main" id="{DAAD8BEE-E6A5-44AA-264D-6B3C9BB3C393}"/>
              </a:ext>
            </a:extLst>
          </p:cNvPr>
          <p:cNvSpPr txBox="1"/>
          <p:nvPr/>
        </p:nvSpPr>
        <p:spPr>
          <a:xfrm>
            <a:off x="148242" y="2574432"/>
            <a:ext cx="11895501" cy="4524315"/>
          </a:xfrm>
          <a:prstGeom prst="rect">
            <a:avLst/>
          </a:prstGeom>
          <a:noFill/>
        </p:spPr>
        <p:txBody>
          <a:bodyPr wrap="none" rtlCol="0">
            <a:spAutoFit/>
          </a:bodyPr>
          <a:lstStyle/>
          <a:p>
            <a:pPr algn="ctr"/>
            <a:r>
              <a:rPr lang="el-GR" sz="3600" dirty="0"/>
              <a:t>Φαντάζει ως ένας </a:t>
            </a:r>
            <a:r>
              <a:rPr lang="el-GR" sz="3600" b="1" dirty="0"/>
              <a:t>άλυτος γρίφος </a:t>
            </a:r>
            <a:r>
              <a:rPr lang="el-GR" sz="3600" dirty="0"/>
              <a:t>αλλά ο </a:t>
            </a:r>
            <a:r>
              <a:rPr lang="el-GR" sz="3600" b="1" dirty="0"/>
              <a:t>αθλητισμός</a:t>
            </a:r>
            <a:r>
              <a:rPr lang="el-GR" sz="3600" dirty="0"/>
              <a:t> </a:t>
            </a:r>
          </a:p>
          <a:p>
            <a:pPr algn="ctr"/>
            <a:r>
              <a:rPr lang="el-GR" sz="3600" dirty="0"/>
              <a:t>είναι ικανός να προσφέρει μια εναλλακτική σε αυτό το </a:t>
            </a:r>
          </a:p>
          <a:p>
            <a:pPr algn="ctr"/>
            <a:r>
              <a:rPr lang="el-GR" sz="3600" dirty="0"/>
              <a:t>εργασιακό αδιέξοδο. </a:t>
            </a:r>
          </a:p>
          <a:p>
            <a:pPr algn="ctr"/>
            <a:endParaRPr lang="el-GR" sz="3600" dirty="0"/>
          </a:p>
          <a:p>
            <a:pPr algn="ctr"/>
            <a:r>
              <a:rPr lang="el-GR" sz="3600" dirty="0"/>
              <a:t>Πως θα ήταν λοιπόν ο κόσμος εάν εφαρμοζόταν καθολικά </a:t>
            </a:r>
          </a:p>
          <a:p>
            <a:pPr algn="ctr"/>
            <a:r>
              <a:rPr lang="el-GR" sz="3600" dirty="0"/>
              <a:t>και αποκεντρωμένα ένα </a:t>
            </a:r>
            <a:r>
              <a:rPr lang="el-GR" sz="3600" b="1" dirty="0"/>
              <a:t>νέο εργασιακό μοντέλο </a:t>
            </a:r>
            <a:r>
              <a:rPr lang="el-GR" sz="3600" dirty="0"/>
              <a:t>βασισμένο </a:t>
            </a:r>
          </a:p>
          <a:p>
            <a:pPr algn="ctr"/>
            <a:r>
              <a:rPr lang="el-GR" sz="3600" dirty="0"/>
              <a:t>σε </a:t>
            </a:r>
            <a:r>
              <a:rPr lang="el-GR" sz="3600" b="1" dirty="0"/>
              <a:t>αθλητικά πρότυπα</a:t>
            </a:r>
            <a:r>
              <a:rPr lang="el-GR" sz="3600" dirty="0"/>
              <a:t>, στο οποίο ακρογωνιαίοι λίθοι θα ήταν </a:t>
            </a:r>
          </a:p>
          <a:p>
            <a:pPr algn="ctr"/>
            <a:r>
              <a:rPr lang="el-GR" sz="3600" dirty="0"/>
              <a:t>οι </a:t>
            </a:r>
            <a:r>
              <a:rPr lang="el-GR" sz="3600" b="1" dirty="0"/>
              <a:t>ανθρώπινες σχέσεις</a:t>
            </a:r>
            <a:r>
              <a:rPr lang="el-GR" sz="3600" dirty="0"/>
              <a:t>, η </a:t>
            </a:r>
            <a:r>
              <a:rPr lang="el-GR" sz="3600" b="1" dirty="0"/>
              <a:t>επικοινωνία</a:t>
            </a:r>
            <a:r>
              <a:rPr lang="el-GR" sz="3600" dirty="0"/>
              <a:t> και η </a:t>
            </a:r>
            <a:r>
              <a:rPr lang="el-GR" sz="3600" b="1" dirty="0"/>
              <a:t>ισοτιμία</a:t>
            </a:r>
            <a:r>
              <a:rPr lang="el-GR" sz="3600" dirty="0"/>
              <a:t>; </a:t>
            </a:r>
            <a:endParaRPr lang="el-GR" sz="6000" dirty="0"/>
          </a:p>
        </p:txBody>
      </p:sp>
    </p:spTree>
    <p:extLst>
      <p:ext uri="{BB962C8B-B14F-4D97-AF65-F5344CB8AC3E}">
        <p14:creationId xmlns:p14="http://schemas.microsoft.com/office/powerpoint/2010/main" val="345783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fade">
                                      <p:cBhvr>
                                        <p:cTn id="15" dur="500"/>
                                        <p:tgtEl>
                                          <p:spTgt spid="10">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fade">
                                      <p:cBhvr>
                                        <p:cTn id="18" dur="500"/>
                                        <p:tgtEl>
                                          <p:spTgt spid="10">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500"/>
                                        <p:tgtEl>
                                          <p:spTgt spid="10">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5" end="5"/>
                                            </p:txEl>
                                          </p:spTgt>
                                        </p:tgtEl>
                                        <p:attrNameLst>
                                          <p:attrName>style.visibility</p:attrName>
                                        </p:attrNameLst>
                                      </p:cBhvr>
                                      <p:to>
                                        <p:strVal val="visible"/>
                                      </p:to>
                                    </p:set>
                                    <p:animEffect transition="in" filter="fade">
                                      <p:cBhvr>
                                        <p:cTn id="26" dur="500"/>
                                        <p:tgtEl>
                                          <p:spTgt spid="10">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xEl>
                                              <p:pRg st="6" end="6"/>
                                            </p:txEl>
                                          </p:spTgt>
                                        </p:tgtEl>
                                        <p:attrNameLst>
                                          <p:attrName>style.visibility</p:attrName>
                                        </p:attrNameLst>
                                      </p:cBhvr>
                                      <p:to>
                                        <p:strVal val="visible"/>
                                      </p:to>
                                    </p:set>
                                    <p:animEffect transition="in" filter="fade">
                                      <p:cBhvr>
                                        <p:cTn id="29" dur="500"/>
                                        <p:tgtEl>
                                          <p:spTgt spid="10">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xEl>
                                              <p:pRg st="7" end="7"/>
                                            </p:txEl>
                                          </p:spTgt>
                                        </p:tgtEl>
                                        <p:attrNameLst>
                                          <p:attrName>style.visibility</p:attrName>
                                        </p:attrNameLst>
                                      </p:cBhvr>
                                      <p:to>
                                        <p:strVal val="visible"/>
                                      </p:to>
                                    </p:set>
                                    <p:animEffect transition="in" filter="fade">
                                      <p:cBhvr>
                                        <p:cTn id="32"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612F-22B1-4A13-F40A-BEB414C2F28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6ABDC5C-36E3-7719-BA90-E6ADA0BC66AD}"/>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921AC8EB-1DC9-0315-2E8A-F9AFC9E19DAE}"/>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CFAD3DE5-8DD0-25E3-9E3F-AA2387849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21F7FECF-4CDB-DA73-973B-2F90DD072F72}"/>
              </a:ext>
            </a:extLst>
          </p:cNvPr>
          <p:cNvSpPr txBox="1"/>
          <p:nvPr/>
        </p:nvSpPr>
        <p:spPr>
          <a:xfrm>
            <a:off x="2426688" y="789040"/>
            <a:ext cx="7338612" cy="769441"/>
          </a:xfrm>
          <a:prstGeom prst="rect">
            <a:avLst/>
          </a:prstGeom>
          <a:noFill/>
        </p:spPr>
        <p:txBody>
          <a:bodyPr wrap="none" rtlCol="0">
            <a:spAutoFit/>
          </a:bodyPr>
          <a:lstStyle/>
          <a:p>
            <a:r>
              <a:rPr lang="el-GR" sz="4400" b="1" dirty="0">
                <a:solidFill>
                  <a:srgbClr val="C00000"/>
                </a:solidFill>
              </a:rPr>
              <a:t>ΠΩΣ ΘΑ ΓΙΝΕΙ ΠΡΑΚΤΙΚΑ ΑΥΤΟ;</a:t>
            </a:r>
          </a:p>
        </p:txBody>
      </p:sp>
      <p:sp>
        <p:nvSpPr>
          <p:cNvPr id="8" name="TextBox 7">
            <a:extLst>
              <a:ext uri="{FF2B5EF4-FFF2-40B4-BE49-F238E27FC236}">
                <a16:creationId xmlns:a16="http://schemas.microsoft.com/office/drawing/2014/main" id="{E03F325F-1ADA-6D25-9DD2-1A963AF38083}"/>
              </a:ext>
            </a:extLst>
          </p:cNvPr>
          <p:cNvSpPr txBox="1"/>
          <p:nvPr/>
        </p:nvSpPr>
        <p:spPr>
          <a:xfrm>
            <a:off x="4415887" y="4643251"/>
            <a:ext cx="3360215" cy="769441"/>
          </a:xfrm>
          <a:prstGeom prst="rect">
            <a:avLst/>
          </a:prstGeom>
          <a:noFill/>
        </p:spPr>
        <p:txBody>
          <a:bodyPr wrap="none" rtlCol="0">
            <a:spAutoFit/>
          </a:bodyPr>
          <a:lstStyle/>
          <a:p>
            <a:r>
              <a:rPr lang="el-GR" sz="4400" b="1" dirty="0">
                <a:solidFill>
                  <a:srgbClr val="C00000"/>
                </a:solidFill>
              </a:rPr>
              <a:t>ΜΕ ΤΙ ΣΤΟΧΟ;</a:t>
            </a:r>
          </a:p>
        </p:txBody>
      </p:sp>
      <p:sp>
        <p:nvSpPr>
          <p:cNvPr id="9" name="TextBox 8">
            <a:extLst>
              <a:ext uri="{FF2B5EF4-FFF2-40B4-BE49-F238E27FC236}">
                <a16:creationId xmlns:a16="http://schemas.microsoft.com/office/drawing/2014/main" id="{17B04B86-DC26-BDC0-26AB-84F2D6B24A8B}"/>
              </a:ext>
            </a:extLst>
          </p:cNvPr>
          <p:cNvSpPr txBox="1"/>
          <p:nvPr/>
        </p:nvSpPr>
        <p:spPr>
          <a:xfrm>
            <a:off x="804162" y="5516914"/>
            <a:ext cx="10583667" cy="2308324"/>
          </a:xfrm>
          <a:prstGeom prst="rect">
            <a:avLst/>
          </a:prstGeom>
          <a:noFill/>
        </p:spPr>
        <p:txBody>
          <a:bodyPr wrap="none" rtlCol="0">
            <a:spAutoFit/>
          </a:bodyPr>
          <a:lstStyle/>
          <a:p>
            <a:pPr algn="ctr"/>
            <a:r>
              <a:rPr lang="el-GR" sz="3600" dirty="0"/>
              <a:t>Να ενισχυθεί η επιχειρηματικότητα μέσω συνεργασιών</a:t>
            </a:r>
          </a:p>
          <a:p>
            <a:pPr algn="ctr"/>
            <a:r>
              <a:rPr lang="el-GR" sz="3600" dirty="0"/>
              <a:t>και να δημιουργηθεί ένα νέο εργασιακό πλαίσιο</a:t>
            </a:r>
          </a:p>
          <a:p>
            <a:pPr algn="ctr"/>
            <a:r>
              <a:rPr lang="el-GR" sz="3600" dirty="0"/>
              <a:t>όπου οι </a:t>
            </a:r>
            <a:r>
              <a:rPr lang="el-GR" sz="3600" b="1" dirty="0"/>
              <a:t>ιδέες</a:t>
            </a:r>
            <a:r>
              <a:rPr lang="el-GR" sz="3600" dirty="0"/>
              <a:t> και η </a:t>
            </a:r>
            <a:r>
              <a:rPr lang="el-GR" sz="3600" b="1" dirty="0"/>
              <a:t>εμπειρία</a:t>
            </a:r>
            <a:r>
              <a:rPr lang="el-GR" sz="3600" dirty="0"/>
              <a:t> θα μοιράζονται προς</a:t>
            </a:r>
          </a:p>
          <a:p>
            <a:pPr algn="ctr"/>
            <a:r>
              <a:rPr lang="el-GR" sz="3600" dirty="0"/>
              <a:t>όφελος της </a:t>
            </a:r>
            <a:r>
              <a:rPr lang="el-GR" sz="3600" b="1" dirty="0"/>
              <a:t>τοπικής</a:t>
            </a:r>
            <a:r>
              <a:rPr lang="el-GR" sz="3600" dirty="0"/>
              <a:t> κοινωνίας</a:t>
            </a:r>
          </a:p>
        </p:txBody>
      </p:sp>
      <p:sp>
        <p:nvSpPr>
          <p:cNvPr id="6" name="TextBox 5">
            <a:extLst>
              <a:ext uri="{FF2B5EF4-FFF2-40B4-BE49-F238E27FC236}">
                <a16:creationId xmlns:a16="http://schemas.microsoft.com/office/drawing/2014/main" id="{6C32C15D-810C-7FD4-4E1B-7B6C5AD10B2B}"/>
              </a:ext>
            </a:extLst>
          </p:cNvPr>
          <p:cNvSpPr txBox="1"/>
          <p:nvPr/>
        </p:nvSpPr>
        <p:spPr>
          <a:xfrm>
            <a:off x="579359" y="1685247"/>
            <a:ext cx="11033277" cy="1754326"/>
          </a:xfrm>
          <a:prstGeom prst="rect">
            <a:avLst/>
          </a:prstGeom>
          <a:noFill/>
        </p:spPr>
        <p:txBody>
          <a:bodyPr wrap="none" rtlCol="0">
            <a:spAutoFit/>
          </a:bodyPr>
          <a:lstStyle/>
          <a:p>
            <a:pPr algn="ctr"/>
            <a:r>
              <a:rPr lang="el-GR" sz="3600" dirty="0"/>
              <a:t>Μέσω της</a:t>
            </a:r>
            <a:r>
              <a:rPr lang="el-GR" sz="3600" b="1" dirty="0"/>
              <a:t> αποδέσμευσης από την εξαρτημένη εργασία</a:t>
            </a:r>
          </a:p>
          <a:p>
            <a:pPr algn="ctr"/>
            <a:r>
              <a:rPr lang="el-GR" sz="3600" dirty="0"/>
              <a:t>και της δημιουργίας</a:t>
            </a:r>
          </a:p>
          <a:p>
            <a:pPr algn="ctr"/>
            <a:r>
              <a:rPr lang="el-GR" sz="3600" dirty="0"/>
              <a:t>Μικρών και Ευέλικτων Συνεργατικών Σχημάτων (</a:t>
            </a:r>
            <a:r>
              <a:rPr lang="el-GR" sz="3600" b="1" dirty="0"/>
              <a:t>Μ.Ε.Σ.Σ.</a:t>
            </a:r>
            <a:r>
              <a:rPr lang="el-GR" sz="3600" dirty="0"/>
              <a:t>)</a:t>
            </a:r>
          </a:p>
        </p:txBody>
      </p:sp>
    </p:spTree>
    <p:extLst>
      <p:ext uri="{BB962C8B-B14F-4D97-AF65-F5344CB8AC3E}">
        <p14:creationId xmlns:p14="http://schemas.microsoft.com/office/powerpoint/2010/main" val="142548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7F612-79CC-51A5-D79B-02AD236660D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A7E1EAE-4202-97F9-3A72-73658C7D5894}"/>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F1760125-5DF0-D05F-B0DA-5B7D7630D65A}"/>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91FE73F4-D514-A51B-CDF7-0B5A15654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9A108AAA-0FC0-2D91-27E1-6F4F85DBAFBD}"/>
              </a:ext>
            </a:extLst>
          </p:cNvPr>
          <p:cNvSpPr txBox="1"/>
          <p:nvPr/>
        </p:nvSpPr>
        <p:spPr>
          <a:xfrm>
            <a:off x="2918018" y="482275"/>
            <a:ext cx="6355971" cy="769441"/>
          </a:xfrm>
          <a:prstGeom prst="rect">
            <a:avLst/>
          </a:prstGeom>
          <a:noFill/>
        </p:spPr>
        <p:txBody>
          <a:bodyPr wrap="none" rtlCol="0">
            <a:spAutoFit/>
          </a:bodyPr>
          <a:lstStyle/>
          <a:p>
            <a:pPr algn="ctr"/>
            <a:r>
              <a:rPr lang="el-GR" sz="4400" b="1" dirty="0">
                <a:solidFill>
                  <a:srgbClr val="C00000"/>
                </a:solidFill>
              </a:rPr>
              <a:t>Ας φανταστούμε λοιπόν…</a:t>
            </a:r>
          </a:p>
        </p:txBody>
      </p:sp>
      <p:sp>
        <p:nvSpPr>
          <p:cNvPr id="5" name="TextBox 4">
            <a:extLst>
              <a:ext uri="{FF2B5EF4-FFF2-40B4-BE49-F238E27FC236}">
                <a16:creationId xmlns:a16="http://schemas.microsoft.com/office/drawing/2014/main" id="{E7B90015-4031-B238-3921-0898EC9268D2}"/>
              </a:ext>
            </a:extLst>
          </p:cNvPr>
          <p:cNvSpPr txBox="1"/>
          <p:nvPr/>
        </p:nvSpPr>
        <p:spPr>
          <a:xfrm>
            <a:off x="564436" y="1296686"/>
            <a:ext cx="11063126" cy="8279190"/>
          </a:xfrm>
          <a:prstGeom prst="rect">
            <a:avLst/>
          </a:prstGeom>
          <a:noFill/>
        </p:spPr>
        <p:txBody>
          <a:bodyPr wrap="square" rtlCol="0">
            <a:spAutoFit/>
          </a:bodyPr>
          <a:lstStyle/>
          <a:p>
            <a:pPr marL="571500" indent="-571500">
              <a:buFont typeface="Arial" panose="020B0604020202020204" pitchFamily="34" charset="0"/>
              <a:buChar char="•"/>
            </a:pPr>
            <a:r>
              <a:rPr lang="el-GR" sz="2800" dirty="0"/>
              <a:t>Την εργασία ως ένα εργασιακό πρωτάθλημα όπου κάθε αγώνας θα αποτελεί και ένα νέο </a:t>
            </a:r>
            <a:r>
              <a:rPr lang="en-US" sz="2800" dirty="0"/>
              <a:t>project</a:t>
            </a:r>
            <a:r>
              <a:rPr lang="el-GR" sz="2800" dirty="0"/>
              <a:t>.</a:t>
            </a:r>
          </a:p>
          <a:p>
            <a:pPr marL="571500" indent="-571500">
              <a:buFont typeface="Arial" panose="020B0604020202020204" pitchFamily="34" charset="0"/>
              <a:buChar char="•"/>
            </a:pPr>
            <a:endParaRPr lang="el-GR" sz="2800" dirty="0"/>
          </a:p>
          <a:p>
            <a:pPr marL="571500" indent="-571500">
              <a:buFont typeface="Arial" panose="020B0604020202020204" pitchFamily="34" charset="0"/>
              <a:buChar char="•"/>
            </a:pPr>
            <a:r>
              <a:rPr lang="el-GR" sz="2800" dirty="0"/>
              <a:t>Σε αυτό το πρωτάθλημα οι επιχειρήσεις θα είναι ομάδες επαγγελματιών που θα αποτελούνται από </a:t>
            </a:r>
            <a:r>
              <a:rPr lang="el-GR" sz="2800" b="1" dirty="0"/>
              <a:t>ισότιμα</a:t>
            </a:r>
            <a:r>
              <a:rPr lang="el-GR" sz="2800" dirty="0"/>
              <a:t> μέλη</a:t>
            </a:r>
          </a:p>
          <a:p>
            <a:pPr marL="571500" indent="-571500">
              <a:buFont typeface="Arial" panose="020B0604020202020204" pitchFamily="34" charset="0"/>
              <a:buChar char="•"/>
            </a:pPr>
            <a:endParaRPr lang="el-GR" sz="2800" dirty="0"/>
          </a:p>
          <a:p>
            <a:pPr marL="571500" indent="-571500">
              <a:buFont typeface="Arial" panose="020B0604020202020204" pitchFamily="34" charset="0"/>
              <a:buChar char="•"/>
            </a:pPr>
            <a:r>
              <a:rPr lang="el-GR" sz="2800" dirty="0"/>
              <a:t>Κάθε ομάδα (Μ.Ε.Σ.Σ.) θα έχει πρόεδρο, προπονητή, </a:t>
            </a:r>
            <a:r>
              <a:rPr lang="el-GR" sz="2800" dirty="0" err="1"/>
              <a:t>αργηγό</a:t>
            </a:r>
            <a:r>
              <a:rPr lang="el-GR" sz="2800" dirty="0"/>
              <a:t>/</a:t>
            </a:r>
            <a:r>
              <a:rPr lang="el-GR" sz="2800" dirty="0" err="1"/>
              <a:t>ούς</a:t>
            </a:r>
            <a:r>
              <a:rPr lang="el-GR" sz="2800" dirty="0"/>
              <a:t>, παίκτες και φιλάθλους/οπαδούς</a:t>
            </a:r>
          </a:p>
          <a:p>
            <a:endParaRPr lang="el-GR" sz="2800" dirty="0"/>
          </a:p>
          <a:p>
            <a:pPr marL="571500" indent="-571500">
              <a:buFont typeface="Arial" panose="020B0604020202020204" pitchFamily="34" charset="0"/>
              <a:buChar char="•"/>
            </a:pPr>
            <a:r>
              <a:rPr lang="el-GR" sz="2800" dirty="0"/>
              <a:t>Η κάλυψη των έκτακτων αναγκών θα γίνεται με μεταγραφές επαγγελματιών μεταξύ των Μ.Ε.Σ.Σ.</a:t>
            </a:r>
          </a:p>
          <a:p>
            <a:endParaRPr lang="el-GR" sz="2800" dirty="0"/>
          </a:p>
          <a:p>
            <a:pPr marL="571500" indent="-571500">
              <a:buFont typeface="Arial" panose="020B0604020202020204" pitchFamily="34" charset="0"/>
              <a:buChar char="•"/>
            </a:pPr>
            <a:r>
              <a:rPr lang="el-GR" sz="2800" dirty="0"/>
              <a:t>Κάθε Μ.Ε.Σ.Σ. θα χαρακτηρίζεται από:</a:t>
            </a:r>
          </a:p>
          <a:p>
            <a:pPr marL="1200150" lvl="1" indent="-742950">
              <a:buAutoNum type="arabicPeriod"/>
            </a:pPr>
            <a:r>
              <a:rPr lang="el-GR" sz="2800" dirty="0" err="1"/>
              <a:t>Πολυμετοχικότητα</a:t>
            </a:r>
            <a:r>
              <a:rPr lang="el-GR" sz="2800" dirty="0"/>
              <a:t> και ισοτιμία (1 άτομο = 1 ψήφος)</a:t>
            </a:r>
          </a:p>
          <a:p>
            <a:pPr marL="1200150" lvl="1" indent="-742950">
              <a:buAutoNum type="arabicPeriod"/>
            </a:pPr>
            <a:r>
              <a:rPr lang="el-GR" sz="2800" dirty="0"/>
              <a:t>Κάθε </a:t>
            </a:r>
            <a:r>
              <a:rPr lang="en-US" sz="2800" dirty="0"/>
              <a:t>project </a:t>
            </a:r>
            <a:r>
              <a:rPr lang="el-GR" sz="2800" dirty="0"/>
              <a:t>θα εκτελείται από </a:t>
            </a:r>
            <a:r>
              <a:rPr lang="en-US" sz="2800" dirty="0"/>
              <a:t>n≥2 </a:t>
            </a:r>
            <a:r>
              <a:rPr lang="el-GR" sz="2800" dirty="0"/>
              <a:t>άτομα</a:t>
            </a:r>
          </a:p>
          <a:p>
            <a:pPr marL="1200150" lvl="1" indent="-742950">
              <a:buAutoNum type="arabicPeriod"/>
            </a:pPr>
            <a:r>
              <a:rPr lang="el-GR" sz="2800" dirty="0"/>
              <a:t>Αμοιβές βάσει παραγωγικότητας </a:t>
            </a:r>
          </a:p>
          <a:p>
            <a:pPr marL="1200150" lvl="1" indent="-742950">
              <a:buAutoNum type="arabicPeriod"/>
            </a:pPr>
            <a:r>
              <a:rPr lang="el-GR" sz="2800" dirty="0"/>
              <a:t>Μέτρηση παραγωγικότητας συλλογικά ανά </a:t>
            </a:r>
            <a:r>
              <a:rPr lang="en-US" sz="2800" dirty="0"/>
              <a:t>project </a:t>
            </a:r>
            <a:r>
              <a:rPr lang="el-GR" sz="2800" dirty="0"/>
              <a:t>και όχι ατομικά</a:t>
            </a:r>
          </a:p>
          <a:p>
            <a:pPr marL="1200150" lvl="1" indent="-742950">
              <a:buAutoNum type="arabicPeriod"/>
            </a:pPr>
            <a:r>
              <a:rPr lang="el-GR" sz="2800" dirty="0"/>
              <a:t>Αμφίδρομη αξιολόγηση</a:t>
            </a:r>
            <a:endParaRPr lang="en-US" sz="2800" dirty="0"/>
          </a:p>
          <a:p>
            <a:pPr marL="1200150" lvl="1" indent="-742950">
              <a:buAutoNum type="arabicPeriod"/>
            </a:pPr>
            <a:r>
              <a:rPr lang="el-GR" sz="2800" dirty="0"/>
              <a:t>Ταμείο αλληλεγγύης</a:t>
            </a:r>
          </a:p>
        </p:txBody>
      </p:sp>
    </p:spTree>
    <p:extLst>
      <p:ext uri="{BB962C8B-B14F-4D97-AF65-F5344CB8AC3E}">
        <p14:creationId xmlns:p14="http://schemas.microsoft.com/office/powerpoint/2010/main" val="262374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fade">
                                      <p:cBhvr>
                                        <p:cTn id="42" dur="500"/>
                                        <p:tgtEl>
                                          <p:spTgt spid="5">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animEffect transition="in" filter="fade">
                                      <p:cBhvr>
                                        <p:cTn id="47" dur="500"/>
                                        <p:tgtEl>
                                          <p:spTgt spid="5">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2" end="12"/>
                                            </p:txEl>
                                          </p:spTgt>
                                        </p:tgtEl>
                                        <p:attrNameLst>
                                          <p:attrName>style.visibility</p:attrName>
                                        </p:attrNameLst>
                                      </p:cBhvr>
                                      <p:to>
                                        <p:strVal val="visible"/>
                                      </p:to>
                                    </p:set>
                                    <p:animEffect transition="in" filter="fade">
                                      <p:cBhvr>
                                        <p:cTn id="52" dur="500"/>
                                        <p:tgtEl>
                                          <p:spTgt spid="5">
                                            <p:txEl>
                                              <p:pRg st="12" end="1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3" end="13"/>
                                            </p:txEl>
                                          </p:spTgt>
                                        </p:tgtEl>
                                        <p:attrNameLst>
                                          <p:attrName>style.visibility</p:attrName>
                                        </p:attrNameLst>
                                      </p:cBhvr>
                                      <p:to>
                                        <p:strVal val="visible"/>
                                      </p:to>
                                    </p:set>
                                    <p:animEffect transition="in" filter="fade">
                                      <p:cBhvr>
                                        <p:cTn id="57" dur="500"/>
                                        <p:tgtEl>
                                          <p:spTgt spid="5">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14" end="14"/>
                                            </p:txEl>
                                          </p:spTgt>
                                        </p:tgtEl>
                                        <p:attrNameLst>
                                          <p:attrName>style.visibility</p:attrName>
                                        </p:attrNameLst>
                                      </p:cBhvr>
                                      <p:to>
                                        <p:strVal val="visible"/>
                                      </p:to>
                                    </p:set>
                                    <p:animEffect transition="in" filter="fade">
                                      <p:cBhvr>
                                        <p:cTn id="62" dur="500"/>
                                        <p:tgtEl>
                                          <p:spTgt spid="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C3BA3-7C0F-B98B-CA39-C0B7977379A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2D07C59-07BD-0A71-79B8-D067FBED82FC}"/>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4DCFE954-1F5D-29D8-A275-A4BBC57C3097}"/>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EEBDD5EB-3E59-9EED-A7A7-740069FBE4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9E62680F-91AA-893E-8C17-B093D280F570}"/>
              </a:ext>
            </a:extLst>
          </p:cNvPr>
          <p:cNvSpPr txBox="1"/>
          <p:nvPr/>
        </p:nvSpPr>
        <p:spPr>
          <a:xfrm>
            <a:off x="-216205" y="610435"/>
            <a:ext cx="12624398" cy="1200329"/>
          </a:xfrm>
          <a:prstGeom prst="rect">
            <a:avLst/>
          </a:prstGeom>
          <a:noFill/>
        </p:spPr>
        <p:txBody>
          <a:bodyPr wrap="square" rtlCol="0">
            <a:spAutoFit/>
          </a:bodyPr>
          <a:lstStyle/>
          <a:p>
            <a:pPr algn="ctr"/>
            <a:r>
              <a:rPr lang="el-GR" sz="3600" b="1" dirty="0">
                <a:solidFill>
                  <a:srgbClr val="C00000"/>
                </a:solidFill>
              </a:rPr>
              <a:t>ΔΗΛΑΔΗ ΘΑ ΓΙΝΟΥΜΕ ΟΛΟΙ </a:t>
            </a:r>
          </a:p>
          <a:p>
            <a:pPr algn="ctr"/>
            <a:r>
              <a:rPr lang="el-GR" sz="3600" b="1" dirty="0">
                <a:solidFill>
                  <a:srgbClr val="C00000"/>
                </a:solidFill>
              </a:rPr>
              <a:t>ΕΛΕΥΘΕΡΟΙ ΕΠΑΓΓΕΛΜΑΤΙΕΣ;</a:t>
            </a:r>
          </a:p>
        </p:txBody>
      </p:sp>
      <p:sp>
        <p:nvSpPr>
          <p:cNvPr id="8" name="TextBox 7">
            <a:extLst>
              <a:ext uri="{FF2B5EF4-FFF2-40B4-BE49-F238E27FC236}">
                <a16:creationId xmlns:a16="http://schemas.microsoft.com/office/drawing/2014/main" id="{FE1E1A15-2C12-8088-F312-1BC0C0A6476F}"/>
              </a:ext>
            </a:extLst>
          </p:cNvPr>
          <p:cNvSpPr txBox="1"/>
          <p:nvPr/>
        </p:nvSpPr>
        <p:spPr>
          <a:xfrm>
            <a:off x="1187887" y="3518010"/>
            <a:ext cx="9816213" cy="646331"/>
          </a:xfrm>
          <a:prstGeom prst="rect">
            <a:avLst/>
          </a:prstGeom>
          <a:noFill/>
        </p:spPr>
        <p:txBody>
          <a:bodyPr wrap="none" rtlCol="0">
            <a:spAutoFit/>
          </a:bodyPr>
          <a:lstStyle/>
          <a:p>
            <a:r>
              <a:rPr lang="el-GR" sz="3600" b="1" dirty="0">
                <a:solidFill>
                  <a:srgbClr val="C00000"/>
                </a:solidFill>
              </a:rPr>
              <a:t>ΔΗΛΑΔΗ ΔΕΝ ΘΑ ΥΠΑΡΧΕΙ ΕΞΑΡΤΗΜΕΝΗ ΕΡΓΑΣΙΑ;</a:t>
            </a:r>
          </a:p>
        </p:txBody>
      </p:sp>
      <p:sp>
        <p:nvSpPr>
          <p:cNvPr id="9" name="TextBox 8">
            <a:extLst>
              <a:ext uri="{FF2B5EF4-FFF2-40B4-BE49-F238E27FC236}">
                <a16:creationId xmlns:a16="http://schemas.microsoft.com/office/drawing/2014/main" id="{344C227C-A74D-421C-749C-BAB6B4DE60F5}"/>
              </a:ext>
            </a:extLst>
          </p:cNvPr>
          <p:cNvSpPr txBox="1"/>
          <p:nvPr/>
        </p:nvSpPr>
        <p:spPr>
          <a:xfrm>
            <a:off x="821088" y="4251734"/>
            <a:ext cx="10549812" cy="1754326"/>
          </a:xfrm>
          <a:prstGeom prst="rect">
            <a:avLst/>
          </a:prstGeom>
          <a:noFill/>
        </p:spPr>
        <p:txBody>
          <a:bodyPr wrap="none" rtlCol="0">
            <a:spAutoFit/>
          </a:bodyPr>
          <a:lstStyle/>
          <a:p>
            <a:pPr algn="ctr"/>
            <a:r>
              <a:rPr lang="el-GR" sz="3600" dirty="0"/>
              <a:t>ΌΧΙ, θα σχηματίζονται </a:t>
            </a:r>
            <a:r>
              <a:rPr lang="el-GR" sz="3600" b="1" dirty="0"/>
              <a:t>ομάδες επαγγελματιών </a:t>
            </a:r>
            <a:r>
              <a:rPr lang="el-GR" sz="3600" dirty="0"/>
              <a:t>που θα </a:t>
            </a:r>
          </a:p>
          <a:p>
            <a:pPr algn="ctr"/>
            <a:r>
              <a:rPr lang="el-GR" sz="3600" dirty="0"/>
              <a:t>καλούνται να </a:t>
            </a:r>
            <a:r>
              <a:rPr lang="el-GR" sz="3600" b="1" dirty="0"/>
              <a:t>συνεργαστούν</a:t>
            </a:r>
            <a:r>
              <a:rPr lang="el-GR" sz="3600" dirty="0"/>
              <a:t> ώστε να εκτελέσουν ένα</a:t>
            </a:r>
          </a:p>
          <a:p>
            <a:pPr algn="ctr"/>
            <a:r>
              <a:rPr lang="en-US" sz="3600" dirty="0"/>
              <a:t>Project.</a:t>
            </a:r>
            <a:endParaRPr lang="el-GR" sz="3600" dirty="0"/>
          </a:p>
        </p:txBody>
      </p:sp>
      <p:sp>
        <p:nvSpPr>
          <p:cNvPr id="6" name="TextBox 5">
            <a:extLst>
              <a:ext uri="{FF2B5EF4-FFF2-40B4-BE49-F238E27FC236}">
                <a16:creationId xmlns:a16="http://schemas.microsoft.com/office/drawing/2014/main" id="{0C787EA5-B904-2D0E-2DAC-A2C40AB1B522}"/>
              </a:ext>
            </a:extLst>
          </p:cNvPr>
          <p:cNvSpPr txBox="1"/>
          <p:nvPr/>
        </p:nvSpPr>
        <p:spPr>
          <a:xfrm>
            <a:off x="983812" y="1850137"/>
            <a:ext cx="10224401" cy="1200329"/>
          </a:xfrm>
          <a:prstGeom prst="rect">
            <a:avLst/>
          </a:prstGeom>
          <a:noFill/>
        </p:spPr>
        <p:txBody>
          <a:bodyPr wrap="none" rtlCol="0">
            <a:spAutoFit/>
          </a:bodyPr>
          <a:lstStyle/>
          <a:p>
            <a:pPr algn="ctr"/>
            <a:r>
              <a:rPr lang="el-GR" sz="3600" dirty="0"/>
              <a:t>ΝΑΙ, αλλά θα επιχειρούμε σε </a:t>
            </a:r>
            <a:r>
              <a:rPr lang="el-GR" sz="3600" b="1" dirty="0"/>
              <a:t>ομάδες</a:t>
            </a:r>
            <a:r>
              <a:rPr lang="el-GR" sz="3600" dirty="0"/>
              <a:t> και όχι ατομικά </a:t>
            </a:r>
          </a:p>
          <a:p>
            <a:pPr algn="ctr"/>
            <a:r>
              <a:rPr lang="el-GR" sz="3600" dirty="0"/>
              <a:t>και πάντα σε τοπικό επίπεδο.</a:t>
            </a:r>
          </a:p>
        </p:txBody>
      </p:sp>
      <p:sp>
        <p:nvSpPr>
          <p:cNvPr id="5" name="TextBox 4">
            <a:extLst>
              <a:ext uri="{FF2B5EF4-FFF2-40B4-BE49-F238E27FC236}">
                <a16:creationId xmlns:a16="http://schemas.microsoft.com/office/drawing/2014/main" id="{A541F8C6-2F39-0A39-6CC8-BC27F0DC0561}"/>
              </a:ext>
            </a:extLst>
          </p:cNvPr>
          <p:cNvSpPr txBox="1"/>
          <p:nvPr/>
        </p:nvSpPr>
        <p:spPr>
          <a:xfrm>
            <a:off x="1791693" y="6403623"/>
            <a:ext cx="8347350" cy="646331"/>
          </a:xfrm>
          <a:prstGeom prst="rect">
            <a:avLst/>
          </a:prstGeom>
          <a:noFill/>
        </p:spPr>
        <p:txBody>
          <a:bodyPr wrap="none" rtlCol="0">
            <a:spAutoFit/>
          </a:bodyPr>
          <a:lstStyle/>
          <a:p>
            <a:r>
              <a:rPr lang="el-GR" sz="3600" b="1" dirty="0">
                <a:solidFill>
                  <a:srgbClr val="C00000"/>
                </a:solidFill>
              </a:rPr>
              <a:t>ΚΑΙ ΤΙ ΘΑ ΕΙΝΑΙ ΑΥΤΟ ΠΟΥ ΘΑ ΤΟΥΣ ΔΕΝΕΙ;</a:t>
            </a:r>
          </a:p>
        </p:txBody>
      </p:sp>
      <p:sp>
        <p:nvSpPr>
          <p:cNvPr id="10" name="TextBox 9">
            <a:extLst>
              <a:ext uri="{FF2B5EF4-FFF2-40B4-BE49-F238E27FC236}">
                <a16:creationId xmlns:a16="http://schemas.microsoft.com/office/drawing/2014/main" id="{1C47FD47-711A-7B08-AAED-DFF153475C19}"/>
              </a:ext>
            </a:extLst>
          </p:cNvPr>
          <p:cNvSpPr txBox="1"/>
          <p:nvPr/>
        </p:nvSpPr>
        <p:spPr>
          <a:xfrm>
            <a:off x="993681" y="7176957"/>
            <a:ext cx="10366748" cy="1754326"/>
          </a:xfrm>
          <a:prstGeom prst="rect">
            <a:avLst/>
          </a:prstGeom>
          <a:noFill/>
        </p:spPr>
        <p:txBody>
          <a:bodyPr wrap="none" rtlCol="0">
            <a:spAutoFit/>
          </a:bodyPr>
          <a:lstStyle/>
          <a:p>
            <a:pPr algn="ctr"/>
            <a:r>
              <a:rPr lang="el-GR" sz="3600" dirty="0"/>
              <a:t>Κοινές </a:t>
            </a:r>
            <a:r>
              <a:rPr lang="el-GR" sz="3600" b="1" dirty="0"/>
              <a:t>αρχές</a:t>
            </a:r>
            <a:r>
              <a:rPr lang="el-GR" sz="3600" dirty="0"/>
              <a:t> και </a:t>
            </a:r>
            <a:r>
              <a:rPr lang="el-GR" sz="3600" b="1" dirty="0"/>
              <a:t>αξίες</a:t>
            </a:r>
            <a:r>
              <a:rPr lang="el-GR" sz="3600" dirty="0"/>
              <a:t>, εξαρχής συμφωνημένες με τις </a:t>
            </a:r>
          </a:p>
          <a:p>
            <a:pPr algn="ctr"/>
            <a:r>
              <a:rPr lang="el-GR" sz="3600" dirty="0"/>
              <a:t>οποίες θα πορεύονται ανεξάρτητα το μέγεθος και τις </a:t>
            </a:r>
          </a:p>
          <a:p>
            <a:pPr algn="ctr"/>
            <a:r>
              <a:rPr lang="el-GR" sz="3600" dirty="0"/>
              <a:t>απαιτήσεις του εκάστοτε </a:t>
            </a:r>
            <a:r>
              <a:rPr lang="en-US" sz="3600" dirty="0"/>
              <a:t>project</a:t>
            </a:r>
            <a:endParaRPr lang="el-GR" sz="3600" dirty="0"/>
          </a:p>
        </p:txBody>
      </p:sp>
    </p:spTree>
    <p:extLst>
      <p:ext uri="{BB962C8B-B14F-4D97-AF65-F5344CB8AC3E}">
        <p14:creationId xmlns:p14="http://schemas.microsoft.com/office/powerpoint/2010/main" val="214610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6" grpId="0"/>
      <p:bldP spid="5"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3D9AA-98F3-7F55-7819-0273BE509B6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AB7B414-1768-DC75-FD99-BDE5F6B311FF}"/>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B61C9632-49FD-80BF-6828-D1BCB9244282}"/>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CB8A6210-E152-FD7F-3E34-9CA108E0A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6627CF6E-E999-F87D-3993-944192A22CFC}"/>
              </a:ext>
            </a:extLst>
          </p:cNvPr>
          <p:cNvSpPr txBox="1"/>
          <p:nvPr/>
        </p:nvSpPr>
        <p:spPr>
          <a:xfrm>
            <a:off x="2253825" y="750950"/>
            <a:ext cx="7684348" cy="707886"/>
          </a:xfrm>
          <a:prstGeom prst="rect">
            <a:avLst/>
          </a:prstGeom>
          <a:noFill/>
        </p:spPr>
        <p:txBody>
          <a:bodyPr wrap="none" rtlCol="0">
            <a:spAutoFit/>
          </a:bodyPr>
          <a:lstStyle/>
          <a:p>
            <a:pPr algn="ctr"/>
            <a:r>
              <a:rPr lang="el-GR" sz="4000" b="1" dirty="0">
                <a:solidFill>
                  <a:srgbClr val="C00000"/>
                </a:solidFill>
              </a:rPr>
              <a:t>ΘΑ ΜΑΣ ΔΩΣΕΙΣ ΕΝΑ ΠΑΡΑΔΕΙΓΜΑ;</a:t>
            </a:r>
          </a:p>
        </p:txBody>
      </p:sp>
      <p:sp>
        <p:nvSpPr>
          <p:cNvPr id="6" name="TextBox 5">
            <a:extLst>
              <a:ext uri="{FF2B5EF4-FFF2-40B4-BE49-F238E27FC236}">
                <a16:creationId xmlns:a16="http://schemas.microsoft.com/office/drawing/2014/main" id="{5159F51F-B13A-0205-24C5-A7649D8B67AE}"/>
              </a:ext>
            </a:extLst>
          </p:cNvPr>
          <p:cNvSpPr txBox="1"/>
          <p:nvPr/>
        </p:nvSpPr>
        <p:spPr>
          <a:xfrm>
            <a:off x="1605315" y="1622525"/>
            <a:ext cx="8981368" cy="2062103"/>
          </a:xfrm>
          <a:prstGeom prst="rect">
            <a:avLst/>
          </a:prstGeom>
          <a:noFill/>
        </p:spPr>
        <p:txBody>
          <a:bodyPr wrap="none" rtlCol="0">
            <a:spAutoFit/>
          </a:bodyPr>
          <a:lstStyle/>
          <a:p>
            <a:pPr algn="ctr"/>
            <a:r>
              <a:rPr lang="el-GR" sz="3200" dirty="0"/>
              <a:t>ΝΑΙ, ο τρόπος λειτουργίας των μικρών και ευέλικτων</a:t>
            </a:r>
          </a:p>
          <a:p>
            <a:pPr algn="ctr"/>
            <a:r>
              <a:rPr lang="el-GR" sz="3200" dirty="0"/>
              <a:t>συνεργατικών σχημάτων (Μ.Ε.Σ.Σ.) προτείνεται </a:t>
            </a:r>
          </a:p>
          <a:p>
            <a:pPr algn="ctr"/>
            <a:r>
              <a:rPr lang="el-GR" sz="3200" dirty="0"/>
              <a:t>να βασιστεί σε πέντε βασικούς πυλώνες </a:t>
            </a:r>
          </a:p>
          <a:p>
            <a:pPr algn="ctr"/>
            <a:r>
              <a:rPr lang="el-GR" sz="3200" dirty="0"/>
              <a:t>(νέα εργασιακή κουλτούρα)</a:t>
            </a:r>
          </a:p>
        </p:txBody>
      </p:sp>
      <p:graphicFrame>
        <p:nvGraphicFramePr>
          <p:cNvPr id="11" name="Διάγραμμα 10">
            <a:extLst>
              <a:ext uri="{FF2B5EF4-FFF2-40B4-BE49-F238E27FC236}">
                <a16:creationId xmlns:a16="http://schemas.microsoft.com/office/drawing/2014/main" id="{C7220647-658B-0D43-BA53-67AA1AA59AE7}"/>
              </a:ext>
            </a:extLst>
          </p:cNvPr>
          <p:cNvGraphicFramePr/>
          <p:nvPr>
            <p:extLst>
              <p:ext uri="{D42A27DB-BD31-4B8C-83A1-F6EECF244321}">
                <p14:modId xmlns:p14="http://schemas.microsoft.com/office/powerpoint/2010/main" val="2302056599"/>
              </p:ext>
            </p:extLst>
          </p:nvPr>
        </p:nvGraphicFramePr>
        <p:xfrm>
          <a:off x="1843441" y="4003833"/>
          <a:ext cx="8505117" cy="46535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419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Graphic spid="11"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182A3-2841-872F-7C53-497E2487FCF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5B68BC7-A636-9B59-1A44-A9D09861F0A8}"/>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C8B5F380-71E2-FA39-353C-6E7C2AA477FF}"/>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2CBEDD4E-3F33-2CF6-1D5B-DAE7D2490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2192000"/>
          </a:xfrm>
          <a:prstGeom prst="rect">
            <a:avLst/>
          </a:prstGeom>
        </p:spPr>
      </p:pic>
      <p:sp>
        <p:nvSpPr>
          <p:cNvPr id="4" name="TextBox 3">
            <a:extLst>
              <a:ext uri="{FF2B5EF4-FFF2-40B4-BE49-F238E27FC236}">
                <a16:creationId xmlns:a16="http://schemas.microsoft.com/office/drawing/2014/main" id="{CD9DA1F3-ACA2-05C6-85FB-8F53C816E800}"/>
              </a:ext>
            </a:extLst>
          </p:cNvPr>
          <p:cNvSpPr txBox="1"/>
          <p:nvPr/>
        </p:nvSpPr>
        <p:spPr>
          <a:xfrm>
            <a:off x="1524904" y="1031654"/>
            <a:ext cx="9172960" cy="707886"/>
          </a:xfrm>
          <a:prstGeom prst="rect">
            <a:avLst/>
          </a:prstGeom>
          <a:noFill/>
        </p:spPr>
        <p:txBody>
          <a:bodyPr wrap="none" rtlCol="0">
            <a:spAutoFit/>
          </a:bodyPr>
          <a:lstStyle/>
          <a:p>
            <a:r>
              <a:rPr lang="el-GR" sz="4000" b="1" dirty="0">
                <a:solidFill>
                  <a:srgbClr val="C00000"/>
                </a:solidFill>
              </a:rPr>
              <a:t>ΚΑΙ ΤΙ ΠΡΟΣΦΕΡΕΙ Η ΚΟΥΛΤΟΥΡΑ ΔΗΛΑΔΗ;</a:t>
            </a:r>
          </a:p>
        </p:txBody>
      </p:sp>
      <p:sp>
        <p:nvSpPr>
          <p:cNvPr id="6" name="TextBox 5">
            <a:extLst>
              <a:ext uri="{FF2B5EF4-FFF2-40B4-BE49-F238E27FC236}">
                <a16:creationId xmlns:a16="http://schemas.microsoft.com/office/drawing/2014/main" id="{554E66F2-F77F-668A-4131-8624367600AD}"/>
              </a:ext>
            </a:extLst>
          </p:cNvPr>
          <p:cNvSpPr txBox="1"/>
          <p:nvPr/>
        </p:nvSpPr>
        <p:spPr>
          <a:xfrm>
            <a:off x="6615064" y="2417128"/>
            <a:ext cx="5002698" cy="6001643"/>
          </a:xfrm>
          <a:prstGeom prst="rect">
            <a:avLst/>
          </a:prstGeom>
          <a:noFill/>
        </p:spPr>
        <p:txBody>
          <a:bodyPr wrap="square" rtlCol="0">
            <a:spAutoFit/>
          </a:bodyPr>
          <a:lstStyle/>
          <a:p>
            <a:pPr algn="ctr"/>
            <a:r>
              <a:rPr lang="el-GR" sz="3200" dirty="0"/>
              <a:t>Από τη στιγμή που </a:t>
            </a:r>
            <a:r>
              <a:rPr lang="el-GR" sz="3200" b="1" dirty="0"/>
              <a:t>αποδεσμευτούμε</a:t>
            </a:r>
            <a:r>
              <a:rPr lang="el-GR" sz="3200" dirty="0"/>
              <a:t> από την εξαρτημένη</a:t>
            </a:r>
          </a:p>
          <a:p>
            <a:pPr algn="ctr"/>
            <a:r>
              <a:rPr lang="el-GR" sz="3200" dirty="0"/>
              <a:t>εργασία, θα πρέπει να υπάρχει κάτι που θα δένει τα μέλη</a:t>
            </a:r>
          </a:p>
          <a:p>
            <a:pPr algn="ctr"/>
            <a:r>
              <a:rPr lang="el-GR" sz="3200" dirty="0"/>
              <a:t>των συνεργατικών ομάδων μεταξύ τους.</a:t>
            </a:r>
          </a:p>
          <a:p>
            <a:pPr algn="ctr"/>
            <a:r>
              <a:rPr lang="el-GR" sz="3200" dirty="0"/>
              <a:t>Η κουλτούρα είναι ακριβώς αυτό, η </a:t>
            </a:r>
            <a:r>
              <a:rPr lang="el-GR" sz="3200" b="1" dirty="0"/>
              <a:t>συνδετική κόλλα</a:t>
            </a:r>
            <a:r>
              <a:rPr lang="el-GR" sz="3200" dirty="0"/>
              <a:t> που</a:t>
            </a:r>
          </a:p>
          <a:p>
            <a:pPr algn="ctr"/>
            <a:r>
              <a:rPr lang="el-GR" sz="3200" dirty="0"/>
              <a:t>κρατάει την ομάδα ενωμένη.</a:t>
            </a:r>
          </a:p>
        </p:txBody>
      </p:sp>
      <p:graphicFrame>
        <p:nvGraphicFramePr>
          <p:cNvPr id="5" name="Διάγραμμα 4">
            <a:extLst>
              <a:ext uri="{FF2B5EF4-FFF2-40B4-BE49-F238E27FC236}">
                <a16:creationId xmlns:a16="http://schemas.microsoft.com/office/drawing/2014/main" id="{E0DA7A8B-7DD9-BDC5-1E09-7067A74C393C}"/>
              </a:ext>
            </a:extLst>
          </p:cNvPr>
          <p:cNvGraphicFramePr/>
          <p:nvPr>
            <p:extLst>
              <p:ext uri="{D42A27DB-BD31-4B8C-83A1-F6EECF244321}">
                <p14:modId xmlns:p14="http://schemas.microsoft.com/office/powerpoint/2010/main" val="3417305640"/>
              </p:ext>
            </p:extLst>
          </p:nvPr>
        </p:nvGraphicFramePr>
        <p:xfrm>
          <a:off x="-949762" y="2771194"/>
          <a:ext cx="8744217" cy="5293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779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DCAE-4AEA-8763-5802-1C15ED2892E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2146B40-F805-C12F-51D6-693B451ED644}"/>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00FBC9D-9992-6638-C261-59A5CDA3662E}"/>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35A7BF3E-9B35-4F87-345F-DCAE2E059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2192000"/>
          </a:xfrm>
          <a:prstGeom prst="rect">
            <a:avLst/>
          </a:prstGeom>
        </p:spPr>
      </p:pic>
      <p:sp>
        <p:nvSpPr>
          <p:cNvPr id="4" name="TextBox 3">
            <a:extLst>
              <a:ext uri="{FF2B5EF4-FFF2-40B4-BE49-F238E27FC236}">
                <a16:creationId xmlns:a16="http://schemas.microsoft.com/office/drawing/2014/main" id="{CE9F873C-CA27-9FC9-C75A-E3B5C87ED9B4}"/>
              </a:ext>
            </a:extLst>
          </p:cNvPr>
          <p:cNvSpPr txBox="1"/>
          <p:nvPr/>
        </p:nvSpPr>
        <p:spPr>
          <a:xfrm>
            <a:off x="2787434" y="728736"/>
            <a:ext cx="6617131" cy="707886"/>
          </a:xfrm>
          <a:prstGeom prst="rect">
            <a:avLst/>
          </a:prstGeom>
          <a:noFill/>
        </p:spPr>
        <p:txBody>
          <a:bodyPr wrap="none" rtlCol="0">
            <a:spAutoFit/>
          </a:bodyPr>
          <a:lstStyle/>
          <a:p>
            <a:pPr algn="ctr"/>
            <a:r>
              <a:rPr lang="el-GR" sz="4000" b="1" dirty="0">
                <a:solidFill>
                  <a:srgbClr val="C00000"/>
                </a:solidFill>
              </a:rPr>
              <a:t>ΚΑΙ ΕΜΕΙΣ ΤΙ ΘΑ ΚΕΡΔΙΣΟΥΜΕ;</a:t>
            </a:r>
          </a:p>
        </p:txBody>
      </p:sp>
      <p:sp>
        <p:nvSpPr>
          <p:cNvPr id="6" name="TextBox 5">
            <a:extLst>
              <a:ext uri="{FF2B5EF4-FFF2-40B4-BE49-F238E27FC236}">
                <a16:creationId xmlns:a16="http://schemas.microsoft.com/office/drawing/2014/main" id="{F00869BE-5322-0177-47DA-533589535EB1}"/>
              </a:ext>
            </a:extLst>
          </p:cNvPr>
          <p:cNvSpPr txBox="1"/>
          <p:nvPr/>
        </p:nvSpPr>
        <p:spPr>
          <a:xfrm>
            <a:off x="519659" y="1622183"/>
            <a:ext cx="11152682" cy="7294305"/>
          </a:xfrm>
          <a:prstGeom prst="rect">
            <a:avLst/>
          </a:prstGeom>
          <a:noFill/>
        </p:spPr>
        <p:txBody>
          <a:bodyPr wrap="square" rtlCol="0">
            <a:spAutoFit/>
          </a:bodyPr>
          <a:lstStyle/>
          <a:p>
            <a:r>
              <a:rPr lang="el-GR" sz="3600" dirty="0"/>
              <a:t>Θα κερδίσει η κοινωνία ολόκληρη:</a:t>
            </a:r>
          </a:p>
          <a:p>
            <a:pPr marL="742950" indent="-742950">
              <a:buAutoNum type="arabicPeriod"/>
            </a:pPr>
            <a:r>
              <a:rPr lang="el-GR" sz="3600" dirty="0"/>
              <a:t>Ενίσχυση της αποκέντρωσης και των τοπικών κοινωνιών</a:t>
            </a:r>
          </a:p>
          <a:p>
            <a:pPr marL="742950" indent="-742950">
              <a:buAutoNum type="arabicPeriod"/>
            </a:pPr>
            <a:r>
              <a:rPr lang="el-GR" sz="3600" dirty="0"/>
              <a:t>Ελεύθερη διάδοση γνώσης χωρίς φόβο</a:t>
            </a:r>
          </a:p>
          <a:p>
            <a:pPr marL="742950" indent="-742950">
              <a:buAutoNum type="arabicPeriod"/>
            </a:pPr>
            <a:r>
              <a:rPr lang="el-GR" sz="3600" dirty="0"/>
              <a:t>Προβολή του συλλογικού έναντι του ατομικού</a:t>
            </a:r>
          </a:p>
          <a:p>
            <a:pPr marL="742950" indent="-742950">
              <a:buAutoNum type="arabicPeriod"/>
            </a:pPr>
            <a:r>
              <a:rPr lang="el-GR" sz="3600" dirty="0"/>
              <a:t>Ενίσχυση της </a:t>
            </a:r>
            <a:r>
              <a:rPr lang="el-GR" sz="3600" dirty="0" err="1"/>
              <a:t>συνεργατικότητας</a:t>
            </a:r>
            <a:r>
              <a:rPr lang="el-GR" sz="3600" dirty="0"/>
              <a:t> και του διαμοιρασμού</a:t>
            </a:r>
          </a:p>
          <a:p>
            <a:pPr marL="742950" indent="-742950">
              <a:buFontTx/>
              <a:buAutoNum type="arabicPeriod"/>
            </a:pPr>
            <a:r>
              <a:rPr lang="el-GR" sz="3600" dirty="0"/>
              <a:t>Νέο είδος δικτύωσης</a:t>
            </a:r>
          </a:p>
          <a:p>
            <a:pPr marL="742950" indent="-742950">
              <a:buAutoNum type="arabicPeriod"/>
            </a:pPr>
            <a:r>
              <a:rPr lang="el-GR" sz="3600" dirty="0"/>
              <a:t>Ελεγχόμενη ανάπτυξη (το δίλλημα του σκαντζόχοιρου Σοπενχάουερ)</a:t>
            </a:r>
          </a:p>
          <a:p>
            <a:pPr marL="742950" indent="-742950">
              <a:buAutoNum type="arabicPeriod"/>
            </a:pPr>
            <a:r>
              <a:rPr lang="el-GR" sz="3600" dirty="0"/>
              <a:t>Νέο τρόπο εργασίας, πιο ορθολογικό και πιο ανθρώπινο</a:t>
            </a:r>
          </a:p>
          <a:p>
            <a:pPr marL="742950" indent="-742950">
              <a:buAutoNum type="arabicPeriod"/>
            </a:pPr>
            <a:r>
              <a:rPr lang="el-GR" sz="3600" dirty="0"/>
              <a:t>Γνώση για το πως μπορεί να λειτουργήσει γενικότερα μια κοινωνία πιο δίκαια και πιο ισότιμα</a:t>
            </a:r>
          </a:p>
        </p:txBody>
      </p:sp>
    </p:spTree>
    <p:extLst>
      <p:ext uri="{BB962C8B-B14F-4D97-AF65-F5344CB8AC3E}">
        <p14:creationId xmlns:p14="http://schemas.microsoft.com/office/powerpoint/2010/main" val="257600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fade">
                                      <p:cBhvr>
                                        <p:cTn id="5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F2078-4326-F4EB-1706-5DC1EB9E303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C18A02C-0854-42A9-A7CF-554EF4104B39}"/>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808FCA55-EA41-34D0-8C06-168F8615CE00}"/>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1B8B3F2A-1114-7044-49F8-DF7BAB362F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D5321759-6D47-884D-7661-0A4CE15988A1}"/>
              </a:ext>
            </a:extLst>
          </p:cNvPr>
          <p:cNvSpPr txBox="1"/>
          <p:nvPr/>
        </p:nvSpPr>
        <p:spPr>
          <a:xfrm>
            <a:off x="972920" y="1123737"/>
            <a:ext cx="10304680" cy="707886"/>
          </a:xfrm>
          <a:prstGeom prst="rect">
            <a:avLst/>
          </a:prstGeom>
          <a:noFill/>
        </p:spPr>
        <p:txBody>
          <a:bodyPr wrap="none" rtlCol="0">
            <a:spAutoFit/>
          </a:bodyPr>
          <a:lstStyle/>
          <a:p>
            <a:r>
              <a:rPr lang="el-GR" sz="4000" b="1" dirty="0">
                <a:solidFill>
                  <a:srgbClr val="C00000"/>
                </a:solidFill>
              </a:rPr>
              <a:t>ΜΑ ΚΑΛΑ ΤΟΣΟ ΕΥΚΟΛΑ ΑΛΛΑΖΟΥΝ ΟΛΑ ΑΥΤΑ;</a:t>
            </a:r>
          </a:p>
        </p:txBody>
      </p:sp>
      <p:sp>
        <p:nvSpPr>
          <p:cNvPr id="6" name="TextBox 5">
            <a:extLst>
              <a:ext uri="{FF2B5EF4-FFF2-40B4-BE49-F238E27FC236}">
                <a16:creationId xmlns:a16="http://schemas.microsoft.com/office/drawing/2014/main" id="{B8A958D7-1960-D228-2D17-EEF8C7708EFB}"/>
              </a:ext>
            </a:extLst>
          </p:cNvPr>
          <p:cNvSpPr txBox="1"/>
          <p:nvPr/>
        </p:nvSpPr>
        <p:spPr>
          <a:xfrm>
            <a:off x="790192" y="2147807"/>
            <a:ext cx="10611623" cy="6740307"/>
          </a:xfrm>
          <a:prstGeom prst="rect">
            <a:avLst/>
          </a:prstGeom>
          <a:noFill/>
        </p:spPr>
        <p:txBody>
          <a:bodyPr wrap="none" rtlCol="0">
            <a:spAutoFit/>
          </a:bodyPr>
          <a:lstStyle/>
          <a:p>
            <a:pPr algn="ctr"/>
            <a:r>
              <a:rPr lang="el-GR" sz="3600" dirty="0"/>
              <a:t>ΌΧΙ, απαιτείται χρόνος.</a:t>
            </a:r>
          </a:p>
          <a:p>
            <a:pPr algn="ctr"/>
            <a:r>
              <a:rPr lang="el-GR" sz="3600" dirty="0"/>
              <a:t>Αλλά είναι αλήθεια ότι το κομμάτι στο οποίο </a:t>
            </a:r>
          </a:p>
          <a:p>
            <a:pPr algn="ctr"/>
            <a:r>
              <a:rPr lang="el-GR" sz="3600" dirty="0"/>
              <a:t>αφιερώνουμε τον περισσότερο χρόνο κατά τη </a:t>
            </a:r>
          </a:p>
          <a:p>
            <a:pPr algn="ctr"/>
            <a:r>
              <a:rPr lang="el-GR" sz="3600" dirty="0"/>
              <a:t>διάρκεια της ζωής μας είναι η </a:t>
            </a:r>
            <a:r>
              <a:rPr lang="el-GR" sz="3600" b="1" dirty="0"/>
              <a:t>εργασία</a:t>
            </a:r>
            <a:r>
              <a:rPr lang="el-GR" sz="3600" dirty="0"/>
              <a:t> μας.</a:t>
            </a:r>
          </a:p>
          <a:p>
            <a:pPr algn="ctr"/>
            <a:endParaRPr lang="el-GR" sz="3600" dirty="0"/>
          </a:p>
          <a:p>
            <a:pPr algn="ctr"/>
            <a:r>
              <a:rPr lang="el-GR" sz="3600" dirty="0"/>
              <a:t>Οι μορφές εργασίας λοιπόν είναι ένας έξυπνος </a:t>
            </a:r>
          </a:p>
          <a:p>
            <a:pPr algn="ctr"/>
            <a:r>
              <a:rPr lang="el-GR" sz="3600" dirty="0"/>
              <a:t>και ίσως ο </a:t>
            </a:r>
            <a:r>
              <a:rPr lang="el-GR" sz="3600" b="1" dirty="0"/>
              <a:t>καταλληλότερος</a:t>
            </a:r>
            <a:r>
              <a:rPr lang="el-GR" sz="3600" dirty="0"/>
              <a:t> τρόπος </a:t>
            </a:r>
          </a:p>
          <a:p>
            <a:pPr algn="ctr"/>
            <a:r>
              <a:rPr lang="el-GR" sz="3600" dirty="0"/>
              <a:t>ώστε να προωθηθούν αυτές οι προτεινόμενες αλλαγές </a:t>
            </a:r>
          </a:p>
          <a:p>
            <a:pPr algn="ctr"/>
            <a:r>
              <a:rPr lang="el-GR" sz="3600" dirty="0"/>
              <a:t>σε όσο το δυνατόν </a:t>
            </a:r>
            <a:r>
              <a:rPr lang="el-GR" sz="3600" b="1" dirty="0"/>
              <a:t>μεγαλύτερο</a:t>
            </a:r>
            <a:r>
              <a:rPr lang="el-GR" sz="3600" dirty="0"/>
              <a:t> μέρος της κοινωνίας.</a:t>
            </a:r>
          </a:p>
          <a:p>
            <a:pPr algn="ctr"/>
            <a:endParaRPr lang="el-GR" sz="3600" dirty="0"/>
          </a:p>
          <a:p>
            <a:pPr algn="ctr"/>
            <a:endParaRPr lang="el-GR" sz="3600" dirty="0"/>
          </a:p>
          <a:p>
            <a:pPr algn="ctr"/>
            <a:endParaRPr lang="el-GR" sz="3600" dirty="0"/>
          </a:p>
        </p:txBody>
      </p:sp>
    </p:spTree>
    <p:extLst>
      <p:ext uri="{BB962C8B-B14F-4D97-AF65-F5344CB8AC3E}">
        <p14:creationId xmlns:p14="http://schemas.microsoft.com/office/powerpoint/2010/main" val="109948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500"/>
                                        <p:tgtEl>
                                          <p:spTgt spid="6">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fade">
                                      <p:cBhvr>
                                        <p:cTn id="34" dur="500"/>
                                        <p:tgtEl>
                                          <p:spTgt spid="6">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4C5D5-B884-5BE5-708D-0B66ABDCF7B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BC704C5-F0A8-43E8-0F25-E2699DCDE5B4}"/>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22919F4F-CFBA-15B7-39B8-3FF0E75A23A6}"/>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BFA62D75-4399-D968-7CE1-D6D3A6DBC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B8A27315-9613-8455-E545-624456F8F8C2}"/>
              </a:ext>
            </a:extLst>
          </p:cNvPr>
          <p:cNvSpPr txBox="1"/>
          <p:nvPr/>
        </p:nvSpPr>
        <p:spPr>
          <a:xfrm>
            <a:off x="1660522" y="581938"/>
            <a:ext cx="8870954" cy="1754326"/>
          </a:xfrm>
          <a:prstGeom prst="rect">
            <a:avLst/>
          </a:prstGeom>
          <a:noFill/>
        </p:spPr>
        <p:txBody>
          <a:bodyPr wrap="none" rtlCol="0">
            <a:spAutoFit/>
          </a:bodyPr>
          <a:lstStyle/>
          <a:p>
            <a:pPr algn="ctr"/>
            <a:r>
              <a:rPr lang="el-GR" sz="3600" b="1" dirty="0">
                <a:solidFill>
                  <a:srgbClr val="C00000"/>
                </a:solidFill>
              </a:rPr>
              <a:t>Μήπως τελικά το να λύσουμε έναν από τους </a:t>
            </a:r>
          </a:p>
          <a:p>
            <a:pPr algn="ctr"/>
            <a:r>
              <a:rPr lang="el-GR" sz="3600" b="1" dirty="0">
                <a:solidFill>
                  <a:srgbClr val="C00000"/>
                </a:solidFill>
              </a:rPr>
              <a:t>μεγαλύτερους γρίφους του αιώνα δεν είναι </a:t>
            </a:r>
          </a:p>
          <a:p>
            <a:pPr algn="ctr"/>
            <a:r>
              <a:rPr lang="el-GR" sz="3600" b="1" dirty="0">
                <a:solidFill>
                  <a:srgbClr val="C00000"/>
                </a:solidFill>
              </a:rPr>
              <a:t>τόσο δύσκολο όσο φανταζόμαστε;</a:t>
            </a:r>
          </a:p>
        </p:txBody>
      </p:sp>
      <p:sp>
        <p:nvSpPr>
          <p:cNvPr id="5" name="TextBox 4">
            <a:extLst>
              <a:ext uri="{FF2B5EF4-FFF2-40B4-BE49-F238E27FC236}">
                <a16:creationId xmlns:a16="http://schemas.microsoft.com/office/drawing/2014/main" id="{1C687EE4-3D03-1CA0-6225-8A53D9C50A5C}"/>
              </a:ext>
            </a:extLst>
          </p:cNvPr>
          <p:cNvSpPr txBox="1"/>
          <p:nvPr/>
        </p:nvSpPr>
        <p:spPr>
          <a:xfrm>
            <a:off x="564436" y="2723332"/>
            <a:ext cx="11063126" cy="5016758"/>
          </a:xfrm>
          <a:prstGeom prst="rect">
            <a:avLst/>
          </a:prstGeom>
          <a:noFill/>
        </p:spPr>
        <p:txBody>
          <a:bodyPr wrap="square" rtlCol="0">
            <a:spAutoFit/>
          </a:bodyPr>
          <a:lstStyle/>
          <a:p>
            <a:r>
              <a:rPr lang="el-GR" sz="3200" dirty="0"/>
              <a:t>Αν αλλάξουμε τον τρόπο που εργαζόμαστε:</a:t>
            </a:r>
          </a:p>
          <a:p>
            <a:pPr marL="742950" indent="-742950">
              <a:buAutoNum type="arabicPeriod"/>
            </a:pPr>
            <a:r>
              <a:rPr lang="el-GR" sz="3200" dirty="0"/>
              <a:t>Θα αλλάξει ο τρόπος που αλληλοεπιδράμε μεταξύ μας</a:t>
            </a:r>
          </a:p>
          <a:p>
            <a:pPr marL="742950" indent="-742950">
              <a:buAutoNum type="arabicPeriod"/>
            </a:pPr>
            <a:r>
              <a:rPr lang="el-GR" sz="3200" dirty="0"/>
              <a:t>Κατ’ επέκταση θα τροποποιηθούν οι κοινωνικές μας συναναστροφές</a:t>
            </a:r>
          </a:p>
          <a:p>
            <a:pPr marL="742950" indent="-742950">
              <a:buAutoNum type="arabicPeriod"/>
            </a:pPr>
            <a:r>
              <a:rPr lang="el-GR" sz="3200" dirty="0"/>
              <a:t>Και έτσι θα αρχίσει να αλλάζει σιγά σιγά ολόκληρη η κοινωνία (νέες συνήθειες – πείραμα πέντε πιθήκων)</a:t>
            </a:r>
          </a:p>
          <a:p>
            <a:pPr marL="742950" indent="-742950">
              <a:buAutoNum type="arabicPeriod"/>
            </a:pPr>
            <a:r>
              <a:rPr lang="el-GR" sz="3200" dirty="0"/>
              <a:t>Παράγοντας εν κατακλείδι νέο πολιτισμό</a:t>
            </a:r>
          </a:p>
          <a:p>
            <a:pPr marL="742950" indent="-742950">
              <a:buAutoNum type="arabicPeriod"/>
            </a:pPr>
            <a:r>
              <a:rPr lang="el-GR" sz="3200" dirty="0"/>
              <a:t>Με ακρογωνιαίους λίθους τη </a:t>
            </a:r>
            <a:r>
              <a:rPr lang="el-GR" sz="3200" b="1" dirty="0"/>
              <a:t>συνεργασία</a:t>
            </a:r>
            <a:r>
              <a:rPr lang="el-GR" sz="3200" dirty="0"/>
              <a:t>, το </a:t>
            </a:r>
            <a:r>
              <a:rPr lang="el-GR" sz="3200" b="1" dirty="0"/>
              <a:t>διαμοιρασμό</a:t>
            </a:r>
            <a:r>
              <a:rPr lang="el-GR" sz="3200" dirty="0"/>
              <a:t>, την </a:t>
            </a:r>
            <a:r>
              <a:rPr lang="el-GR" sz="3200" b="1" dirty="0"/>
              <a:t>ισοτιμία</a:t>
            </a:r>
            <a:r>
              <a:rPr lang="el-GR" sz="3200" dirty="0"/>
              <a:t>, την </a:t>
            </a:r>
            <a:r>
              <a:rPr lang="el-GR" sz="3200" b="1" dirty="0"/>
              <a:t>αλληλεγγύη</a:t>
            </a:r>
            <a:r>
              <a:rPr lang="el-GR" sz="3200" dirty="0"/>
              <a:t>, την </a:t>
            </a:r>
            <a:r>
              <a:rPr lang="el-GR" sz="3200" b="1" dirty="0"/>
              <a:t>επικοινωνία</a:t>
            </a:r>
            <a:r>
              <a:rPr lang="el-GR" sz="3200" dirty="0"/>
              <a:t> και τις </a:t>
            </a:r>
            <a:r>
              <a:rPr lang="el-GR" sz="3200" b="1" dirty="0"/>
              <a:t>ανθρώπινες σχέσεις</a:t>
            </a:r>
          </a:p>
        </p:txBody>
      </p:sp>
    </p:spTree>
    <p:extLst>
      <p:ext uri="{BB962C8B-B14F-4D97-AF65-F5344CB8AC3E}">
        <p14:creationId xmlns:p14="http://schemas.microsoft.com/office/powerpoint/2010/main" val="324836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BE61-3128-32D6-50E6-399F927FCCF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563D1C7-45EF-DD30-BEDE-BC88AFDE2F35}"/>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69C6CE5C-75F6-FB59-6797-6E8D0EC80F59}"/>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EB2E012E-57FB-0E4F-3E90-475A9716D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5" name="TextBox 4">
            <a:extLst>
              <a:ext uri="{FF2B5EF4-FFF2-40B4-BE49-F238E27FC236}">
                <a16:creationId xmlns:a16="http://schemas.microsoft.com/office/drawing/2014/main" id="{06007A86-8AD5-CE24-DE9D-BECEF4C56F86}"/>
              </a:ext>
            </a:extLst>
          </p:cNvPr>
          <p:cNvSpPr txBox="1"/>
          <p:nvPr/>
        </p:nvSpPr>
        <p:spPr>
          <a:xfrm>
            <a:off x="564436" y="1995312"/>
            <a:ext cx="11063126" cy="5016758"/>
          </a:xfrm>
          <a:prstGeom prst="rect">
            <a:avLst/>
          </a:prstGeom>
          <a:noFill/>
        </p:spPr>
        <p:txBody>
          <a:bodyPr wrap="square" rtlCol="0">
            <a:spAutoFit/>
          </a:bodyPr>
          <a:lstStyle/>
          <a:p>
            <a:pPr algn="just"/>
            <a:r>
              <a:rPr lang="en-US" sz="3200" dirty="0"/>
              <a:t>“</a:t>
            </a:r>
            <a:r>
              <a:rPr lang="el-GR" sz="3200" dirty="0"/>
              <a:t>Ο </a:t>
            </a:r>
            <a:r>
              <a:rPr lang="el-GR" sz="3200" dirty="0" err="1"/>
              <a:t>Robert</a:t>
            </a:r>
            <a:r>
              <a:rPr lang="el-GR" sz="3200" dirty="0"/>
              <a:t> </a:t>
            </a:r>
            <a:r>
              <a:rPr lang="el-GR" sz="3200" dirty="0" err="1"/>
              <a:t>Waldinger</a:t>
            </a:r>
            <a:r>
              <a:rPr lang="el-GR" sz="3200" dirty="0"/>
              <a:t>, καθηγητής Ψυχιατρικής στην Ιατρική Σχολή του Πανεπιστημίου </a:t>
            </a:r>
            <a:r>
              <a:rPr lang="el-GR" sz="3200" dirty="0" err="1"/>
              <a:t>Harvard</a:t>
            </a:r>
            <a:r>
              <a:rPr lang="el-GR" sz="3200" dirty="0"/>
              <a:t> και διευθυντής μιας 75ετούς έρευνας πάνω στην ανάπτυξη των ενηλίκων ανέδειξε ότι το πιο σημαντικό πράγμα που κρατά τους ανθρώπους υγιείς και ευτυχισμένους διαχρονικά είναι οι καλές σχέσεις που αναπτύσσουν μεταξύ τους</a:t>
            </a:r>
            <a:r>
              <a:rPr lang="en-US" sz="3200" dirty="0"/>
              <a:t>”</a:t>
            </a:r>
            <a:r>
              <a:rPr lang="el-GR" sz="3200" dirty="0"/>
              <a:t>.</a:t>
            </a:r>
            <a:endParaRPr lang="en-US" sz="3200" dirty="0"/>
          </a:p>
          <a:p>
            <a:pPr algn="just"/>
            <a:endParaRPr lang="en-US" sz="3200" dirty="0"/>
          </a:p>
          <a:p>
            <a:pPr algn="ctr"/>
            <a:r>
              <a:rPr lang="en-US" sz="3200" dirty="0"/>
              <a:t>“</a:t>
            </a:r>
            <a:r>
              <a:rPr lang="el-GR" sz="3200" dirty="0"/>
              <a:t>Οι </a:t>
            </a:r>
            <a:r>
              <a:rPr lang="el-GR" sz="3200" b="1" dirty="0"/>
              <a:t>ανθρώπινες σχέσεις </a:t>
            </a:r>
            <a:r>
              <a:rPr lang="el-GR" sz="3200" dirty="0"/>
              <a:t>είναι αυτές που μένουν στο τέλος της ημέρας, καθώς μέσω των σχέσεων αυτών </a:t>
            </a:r>
            <a:r>
              <a:rPr lang="el-GR" sz="3200" b="1" dirty="0"/>
              <a:t>δημιουργούνται αναμνήσεις </a:t>
            </a:r>
            <a:r>
              <a:rPr lang="el-GR" sz="3200" dirty="0"/>
              <a:t>που δύσκολα ξεχνιούνται.</a:t>
            </a:r>
            <a:r>
              <a:rPr lang="en-US" sz="3200" dirty="0"/>
              <a:t>”</a:t>
            </a:r>
          </a:p>
        </p:txBody>
      </p:sp>
      <p:sp>
        <p:nvSpPr>
          <p:cNvPr id="6" name="TextBox 5">
            <a:extLst>
              <a:ext uri="{FF2B5EF4-FFF2-40B4-BE49-F238E27FC236}">
                <a16:creationId xmlns:a16="http://schemas.microsoft.com/office/drawing/2014/main" id="{F1CF8535-510E-FBC7-5847-56BAB88C46E3}"/>
              </a:ext>
            </a:extLst>
          </p:cNvPr>
          <p:cNvSpPr txBox="1"/>
          <p:nvPr/>
        </p:nvSpPr>
        <p:spPr>
          <a:xfrm>
            <a:off x="2557147" y="558962"/>
            <a:ext cx="7077707" cy="769441"/>
          </a:xfrm>
          <a:prstGeom prst="rect">
            <a:avLst/>
          </a:prstGeom>
          <a:noFill/>
        </p:spPr>
        <p:txBody>
          <a:bodyPr wrap="none" rtlCol="0">
            <a:spAutoFit/>
          </a:bodyPr>
          <a:lstStyle/>
          <a:p>
            <a:pPr algn="ctr"/>
            <a:r>
              <a:rPr lang="el-GR" sz="4400" b="1" dirty="0">
                <a:solidFill>
                  <a:srgbClr val="C00000"/>
                </a:solidFill>
              </a:rPr>
              <a:t>ΑΠΟΣΠΑΣΜΑ ΑΠΟ ΤΟ ΒΙΒΛΙΟ</a:t>
            </a:r>
          </a:p>
        </p:txBody>
      </p:sp>
    </p:spTree>
    <p:extLst>
      <p:ext uri="{BB962C8B-B14F-4D97-AF65-F5344CB8AC3E}">
        <p14:creationId xmlns:p14="http://schemas.microsoft.com/office/powerpoint/2010/main" val="61287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E2ED2-E4D1-6DA9-6F48-8FF7665880D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4A1A032-B3D8-10D9-F72F-DC46F409CD0C}"/>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D2184FC-D455-7C12-FE05-1BC482F4BA04}"/>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A10B7137-DCD0-B9C4-3027-022007EE7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E43F2772-B679-A7BC-514E-67A3A9DF1644}"/>
              </a:ext>
            </a:extLst>
          </p:cNvPr>
          <p:cNvSpPr txBox="1"/>
          <p:nvPr/>
        </p:nvSpPr>
        <p:spPr>
          <a:xfrm>
            <a:off x="4664357" y="801993"/>
            <a:ext cx="2863283" cy="769441"/>
          </a:xfrm>
          <a:prstGeom prst="rect">
            <a:avLst/>
          </a:prstGeom>
          <a:noFill/>
        </p:spPr>
        <p:txBody>
          <a:bodyPr wrap="none" rtlCol="0">
            <a:spAutoFit/>
          </a:bodyPr>
          <a:lstStyle/>
          <a:p>
            <a:pPr algn="ctr"/>
            <a:r>
              <a:rPr lang="el-GR" sz="4400" b="1" dirty="0">
                <a:solidFill>
                  <a:srgbClr val="C00000"/>
                </a:solidFill>
              </a:rPr>
              <a:t>ΕΡΩΤΗΣΕΙΣ </a:t>
            </a:r>
          </a:p>
        </p:txBody>
      </p:sp>
      <p:sp>
        <p:nvSpPr>
          <p:cNvPr id="5" name="TextBox 4">
            <a:extLst>
              <a:ext uri="{FF2B5EF4-FFF2-40B4-BE49-F238E27FC236}">
                <a16:creationId xmlns:a16="http://schemas.microsoft.com/office/drawing/2014/main" id="{8FA7A0D9-C4B8-6CAC-8B6F-A8FA76533754}"/>
              </a:ext>
            </a:extLst>
          </p:cNvPr>
          <p:cNvSpPr txBox="1"/>
          <p:nvPr/>
        </p:nvSpPr>
        <p:spPr>
          <a:xfrm>
            <a:off x="564436" y="2004944"/>
            <a:ext cx="11063126" cy="5632311"/>
          </a:xfrm>
          <a:prstGeom prst="rect">
            <a:avLst/>
          </a:prstGeom>
          <a:noFill/>
        </p:spPr>
        <p:txBody>
          <a:bodyPr wrap="square" rtlCol="0">
            <a:spAutoFit/>
          </a:bodyPr>
          <a:lstStyle/>
          <a:p>
            <a:pPr marL="742950" indent="-742950">
              <a:buAutoNum type="arabicPeriod"/>
            </a:pPr>
            <a:r>
              <a:rPr lang="el-GR" sz="3600" dirty="0"/>
              <a:t>Πως βλέπεις εσύ το σημερινό εργασιακό σύστημα;</a:t>
            </a:r>
          </a:p>
          <a:p>
            <a:pPr marL="742950" indent="-742950">
              <a:buAutoNum type="arabicPeriod"/>
            </a:pPr>
            <a:r>
              <a:rPr lang="el-GR" sz="3600" dirty="0"/>
              <a:t>Πιστεύεις ότι κάτι πρέπει να αλλάξει;</a:t>
            </a:r>
          </a:p>
          <a:p>
            <a:pPr marL="742950" indent="-742950">
              <a:buAutoNum type="arabicPeriod"/>
            </a:pPr>
            <a:r>
              <a:rPr lang="el-GR" sz="3600" dirty="0"/>
              <a:t>Μήπως κυνηγάμε συνεχώς το άπιαστο;</a:t>
            </a:r>
          </a:p>
          <a:p>
            <a:pPr marL="742950" indent="-742950">
              <a:buAutoNum type="arabicPeriod"/>
            </a:pPr>
            <a:r>
              <a:rPr lang="el-GR" sz="3600" dirty="0"/>
              <a:t>Μπορεί η </a:t>
            </a:r>
            <a:r>
              <a:rPr lang="el-GR" sz="3600" dirty="0" err="1"/>
              <a:t>συνεργατικότητα</a:t>
            </a:r>
            <a:r>
              <a:rPr lang="el-GR" sz="3600" dirty="0"/>
              <a:t> να αποτελέσει εναλλακτική λύση;</a:t>
            </a:r>
            <a:endParaRPr lang="en-US" sz="3600" dirty="0"/>
          </a:p>
          <a:p>
            <a:pPr marL="742950" indent="-742950">
              <a:buAutoNum type="arabicPeriod"/>
            </a:pPr>
            <a:r>
              <a:rPr lang="el-GR" sz="3600" dirty="0"/>
              <a:t>Πως θα επηρεάζονταν το ωράριο εργασίας, το σύστημα αμοιβών, η διαδικασία λήψης αποφάσεων και ο τρόπος αξιολόγησης από μια τέτοια αλλαγή;</a:t>
            </a:r>
          </a:p>
          <a:p>
            <a:pPr marL="742950" indent="-742950">
              <a:buAutoNum type="arabicPeriod"/>
            </a:pPr>
            <a:r>
              <a:rPr lang="el-GR" sz="3600" dirty="0"/>
              <a:t>Τι ρόλο παίζει το σχολείο και γενικότερα η εκπαίδευση σε αυτή τη διαδικασία;</a:t>
            </a:r>
          </a:p>
        </p:txBody>
      </p:sp>
    </p:spTree>
    <p:extLst>
      <p:ext uri="{BB962C8B-B14F-4D97-AF65-F5344CB8AC3E}">
        <p14:creationId xmlns:p14="http://schemas.microsoft.com/office/powerpoint/2010/main" val="63513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F4D09-0E30-57DE-A4BD-72450207DD0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716B442-4E55-17A0-89CE-0EF0209E2FDB}"/>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D7C88E12-1F25-0356-88C6-56DD1B62B625}"/>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BBA92088-5F98-2D7D-0A45-BA1E54C30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5" name="TextBox 4">
            <a:extLst>
              <a:ext uri="{FF2B5EF4-FFF2-40B4-BE49-F238E27FC236}">
                <a16:creationId xmlns:a16="http://schemas.microsoft.com/office/drawing/2014/main" id="{43FE40C8-EFF7-0160-5412-FCF8A0D9FA67}"/>
              </a:ext>
            </a:extLst>
          </p:cNvPr>
          <p:cNvSpPr txBox="1"/>
          <p:nvPr/>
        </p:nvSpPr>
        <p:spPr>
          <a:xfrm>
            <a:off x="564435" y="2644742"/>
            <a:ext cx="11063126" cy="1754326"/>
          </a:xfrm>
          <a:prstGeom prst="rect">
            <a:avLst/>
          </a:prstGeom>
          <a:noFill/>
        </p:spPr>
        <p:txBody>
          <a:bodyPr wrap="square" rtlCol="0">
            <a:spAutoFit/>
          </a:bodyPr>
          <a:lstStyle/>
          <a:p>
            <a:pPr algn="ctr"/>
            <a:r>
              <a:rPr lang="el-GR" sz="3600" b="1" dirty="0"/>
              <a:t>Η τελική βαθμολογία για κάθε παίκτη καθορίζεται όχι μόνο από την δική του επιλογή του αλλά και από την</a:t>
            </a:r>
          </a:p>
          <a:p>
            <a:pPr algn="ctr"/>
            <a:r>
              <a:rPr lang="el-GR" sz="3600" b="1" dirty="0"/>
              <a:t>επιλογή του άλλου παίκτη (Θεωρία Παιγνίων)</a:t>
            </a:r>
          </a:p>
        </p:txBody>
      </p:sp>
      <p:pic>
        <p:nvPicPr>
          <p:cNvPr id="13" name="Εικόνα 12">
            <a:extLst>
              <a:ext uri="{FF2B5EF4-FFF2-40B4-BE49-F238E27FC236}">
                <a16:creationId xmlns:a16="http://schemas.microsoft.com/office/drawing/2014/main" id="{8B8E7C7E-71AE-8BF5-87F5-66575129B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87" y="4745978"/>
            <a:ext cx="5776612" cy="3434161"/>
          </a:xfrm>
          <a:prstGeom prst="rect">
            <a:avLst/>
          </a:prstGeom>
        </p:spPr>
      </p:pic>
      <p:pic>
        <p:nvPicPr>
          <p:cNvPr id="15" name="Εικόνα 14">
            <a:extLst>
              <a:ext uri="{FF2B5EF4-FFF2-40B4-BE49-F238E27FC236}">
                <a16:creationId xmlns:a16="http://schemas.microsoft.com/office/drawing/2014/main" id="{56AFF37E-87AC-D692-7B44-AED1BA4091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6314" y="5360035"/>
            <a:ext cx="6095999" cy="2703371"/>
          </a:xfrm>
          <a:prstGeom prst="rect">
            <a:avLst/>
          </a:prstGeom>
        </p:spPr>
      </p:pic>
      <p:sp>
        <p:nvSpPr>
          <p:cNvPr id="19" name="TextBox 18">
            <a:extLst>
              <a:ext uri="{FF2B5EF4-FFF2-40B4-BE49-F238E27FC236}">
                <a16:creationId xmlns:a16="http://schemas.microsoft.com/office/drawing/2014/main" id="{B8B8FF8E-609A-FB02-FA5D-09202A68FEDD}"/>
              </a:ext>
            </a:extLst>
          </p:cNvPr>
          <p:cNvSpPr txBox="1"/>
          <p:nvPr/>
        </p:nvSpPr>
        <p:spPr>
          <a:xfrm>
            <a:off x="1747385" y="915118"/>
            <a:ext cx="8457828" cy="1446550"/>
          </a:xfrm>
          <a:prstGeom prst="rect">
            <a:avLst/>
          </a:prstGeom>
          <a:noFill/>
        </p:spPr>
        <p:txBody>
          <a:bodyPr wrap="none" rtlCol="0">
            <a:spAutoFit/>
          </a:bodyPr>
          <a:lstStyle/>
          <a:p>
            <a:pPr algn="ctr"/>
            <a:r>
              <a:rPr lang="el-GR" sz="4400" b="1" dirty="0">
                <a:solidFill>
                  <a:srgbClr val="C00000"/>
                </a:solidFill>
              </a:rPr>
              <a:t>ΜΠΑΛΙΤΣΑ ΠΑΙΖΟΥΜΕ;</a:t>
            </a:r>
          </a:p>
          <a:p>
            <a:pPr algn="ctr"/>
            <a:r>
              <a:rPr lang="el-GR" sz="4400" b="1" dirty="0">
                <a:solidFill>
                  <a:srgbClr val="C00000"/>
                </a:solidFill>
              </a:rPr>
              <a:t>ΤΟ ΔΙΛΛΗΜΑ ΤΟΥ ΠΟΔΟΣΦΑΙΡΙΣΤΗ</a:t>
            </a:r>
          </a:p>
        </p:txBody>
      </p:sp>
    </p:spTree>
    <p:extLst>
      <p:ext uri="{BB962C8B-B14F-4D97-AF65-F5344CB8AC3E}">
        <p14:creationId xmlns:p14="http://schemas.microsoft.com/office/powerpoint/2010/main" val="179464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28413-15E7-A382-C905-0D7249ECF62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8F1DBC4-F5EF-704A-D09E-A2B740CFE9E2}"/>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E7A2688C-051A-C110-E4EE-3E5DE4620A0A}"/>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D3A0CB5B-198D-5531-3B81-805913DB8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18DC7F6F-2561-2815-149F-DC57B12D58F2}"/>
              </a:ext>
            </a:extLst>
          </p:cNvPr>
          <p:cNvSpPr txBox="1"/>
          <p:nvPr/>
        </p:nvSpPr>
        <p:spPr>
          <a:xfrm>
            <a:off x="1610607" y="2210416"/>
            <a:ext cx="2897011" cy="646331"/>
          </a:xfrm>
          <a:prstGeom prst="rect">
            <a:avLst/>
          </a:prstGeom>
          <a:noFill/>
        </p:spPr>
        <p:txBody>
          <a:bodyPr wrap="none" rtlCol="0">
            <a:spAutoFit/>
          </a:bodyPr>
          <a:lstStyle/>
          <a:p>
            <a:pPr algn="ctr"/>
            <a:r>
              <a:rPr lang="el-GR" sz="3600" b="1" u="sng" dirty="0"/>
              <a:t>ΒΑΘΜΟΛΟΓΙΑ</a:t>
            </a:r>
          </a:p>
        </p:txBody>
      </p:sp>
      <p:graphicFrame>
        <p:nvGraphicFramePr>
          <p:cNvPr id="10" name="Αντικείμενο 9">
            <a:extLst>
              <a:ext uri="{FF2B5EF4-FFF2-40B4-BE49-F238E27FC236}">
                <a16:creationId xmlns:a16="http://schemas.microsoft.com/office/drawing/2014/main" id="{A3DB4DAF-5EB9-FF27-A605-E6261F10852A}"/>
              </a:ext>
            </a:extLst>
          </p:cNvPr>
          <p:cNvGraphicFramePr>
            <a:graphicFrameLocks noChangeAspect="1"/>
          </p:cNvGraphicFramePr>
          <p:nvPr>
            <p:extLst>
              <p:ext uri="{D42A27DB-BD31-4B8C-83A1-F6EECF244321}">
                <p14:modId xmlns:p14="http://schemas.microsoft.com/office/powerpoint/2010/main" val="2076562862"/>
              </p:ext>
            </p:extLst>
          </p:nvPr>
        </p:nvGraphicFramePr>
        <p:xfrm>
          <a:off x="609601" y="3071850"/>
          <a:ext cx="4899025" cy="5772150"/>
        </p:xfrm>
        <a:graphic>
          <a:graphicData uri="http://schemas.openxmlformats.org/presentationml/2006/ole">
            <mc:AlternateContent xmlns:mc="http://schemas.openxmlformats.org/markup-compatibility/2006">
              <mc:Choice xmlns:v="urn:schemas-microsoft-com:vml" Requires="v">
                <p:oleObj name="Worksheet" r:id="rId3" imgW="1836221" imgH="2163938" progId="Excel.Sheet.12">
                  <p:embed/>
                </p:oleObj>
              </mc:Choice>
              <mc:Fallback>
                <p:oleObj name="Worksheet" r:id="rId3" imgW="1836221" imgH="2163938" progId="Excel.Sheet.12">
                  <p:embed/>
                  <p:pic>
                    <p:nvPicPr>
                      <p:cNvPr id="10" name="Αντικείμενο 9">
                        <a:extLst>
                          <a:ext uri="{FF2B5EF4-FFF2-40B4-BE49-F238E27FC236}">
                            <a16:creationId xmlns:a16="http://schemas.microsoft.com/office/drawing/2014/main" id="{0401F57A-A10C-3134-1E2C-522424CF7F78}"/>
                          </a:ext>
                        </a:extLst>
                      </p:cNvPr>
                      <p:cNvPicPr/>
                      <p:nvPr/>
                    </p:nvPicPr>
                    <p:blipFill>
                      <a:blip r:embed="rId4"/>
                      <a:stretch>
                        <a:fillRect/>
                      </a:stretch>
                    </p:blipFill>
                    <p:spPr>
                      <a:xfrm>
                        <a:off x="609601" y="3071850"/>
                        <a:ext cx="4899025" cy="5772150"/>
                      </a:xfrm>
                      <a:prstGeom prst="rect">
                        <a:avLst/>
                      </a:prstGeom>
                    </p:spPr>
                  </p:pic>
                </p:oleObj>
              </mc:Fallback>
            </mc:AlternateContent>
          </a:graphicData>
        </a:graphic>
      </p:graphicFrame>
      <p:pic>
        <p:nvPicPr>
          <p:cNvPr id="6" name="Εικόνα 5">
            <a:extLst>
              <a:ext uri="{FF2B5EF4-FFF2-40B4-BE49-F238E27FC236}">
                <a16:creationId xmlns:a16="http://schemas.microsoft.com/office/drawing/2014/main" id="{A681C00A-9D59-90AC-45A3-6E2F244A6A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1357" y="4606240"/>
            <a:ext cx="6095999" cy="2703371"/>
          </a:xfrm>
          <a:prstGeom prst="rect">
            <a:avLst/>
          </a:prstGeom>
        </p:spPr>
      </p:pic>
      <p:sp>
        <p:nvSpPr>
          <p:cNvPr id="5" name="TextBox 4">
            <a:extLst>
              <a:ext uri="{FF2B5EF4-FFF2-40B4-BE49-F238E27FC236}">
                <a16:creationId xmlns:a16="http://schemas.microsoft.com/office/drawing/2014/main" id="{73221DDD-2D93-BE50-E041-6D07EC62A048}"/>
              </a:ext>
            </a:extLst>
          </p:cNvPr>
          <p:cNvSpPr txBox="1"/>
          <p:nvPr/>
        </p:nvSpPr>
        <p:spPr>
          <a:xfrm>
            <a:off x="3728834" y="766484"/>
            <a:ext cx="3925049" cy="769441"/>
          </a:xfrm>
          <a:prstGeom prst="rect">
            <a:avLst/>
          </a:prstGeom>
          <a:noFill/>
        </p:spPr>
        <p:txBody>
          <a:bodyPr wrap="none" rtlCol="0">
            <a:spAutoFit/>
          </a:bodyPr>
          <a:lstStyle/>
          <a:p>
            <a:pPr algn="ctr"/>
            <a:r>
              <a:rPr lang="el-GR" sz="4400" b="1" dirty="0">
                <a:solidFill>
                  <a:srgbClr val="C00000"/>
                </a:solidFill>
              </a:rPr>
              <a:t>ΑΣ ΠΑΙΞΟΥΜΕ…</a:t>
            </a:r>
          </a:p>
        </p:txBody>
      </p:sp>
    </p:spTree>
    <p:extLst>
      <p:ext uri="{BB962C8B-B14F-4D97-AF65-F5344CB8AC3E}">
        <p14:creationId xmlns:p14="http://schemas.microsoft.com/office/powerpoint/2010/main" val="214568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CA74C-13FF-C7A2-5F24-EDEF30EE5DE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0E04C2E-70C7-3DB4-68A0-524ACA95644B}"/>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465BD2A7-9838-ABF7-F7D5-6C2883B371A3}"/>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E3BEC71F-4789-3E17-4800-3B2BB47A0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EFED3DD4-B012-62BB-6C79-2E7088F92827}"/>
              </a:ext>
            </a:extLst>
          </p:cNvPr>
          <p:cNvSpPr txBox="1"/>
          <p:nvPr/>
        </p:nvSpPr>
        <p:spPr>
          <a:xfrm>
            <a:off x="1867092" y="612936"/>
            <a:ext cx="8457829" cy="769441"/>
          </a:xfrm>
          <a:prstGeom prst="rect">
            <a:avLst/>
          </a:prstGeom>
          <a:noFill/>
        </p:spPr>
        <p:txBody>
          <a:bodyPr wrap="none" rtlCol="0">
            <a:spAutoFit/>
          </a:bodyPr>
          <a:lstStyle/>
          <a:p>
            <a:pPr algn="ctr"/>
            <a:r>
              <a:rPr lang="el-GR" sz="4400" b="1" dirty="0">
                <a:solidFill>
                  <a:srgbClr val="C00000"/>
                </a:solidFill>
              </a:rPr>
              <a:t>ΤΟ ΔΙΛΛΗΜΑ ΤΟΥ ΠΟΔΟΣΦΑΙΡΙΣΤΗ</a:t>
            </a:r>
          </a:p>
        </p:txBody>
      </p:sp>
      <p:sp>
        <p:nvSpPr>
          <p:cNvPr id="5" name="TextBox 4">
            <a:extLst>
              <a:ext uri="{FF2B5EF4-FFF2-40B4-BE49-F238E27FC236}">
                <a16:creationId xmlns:a16="http://schemas.microsoft.com/office/drawing/2014/main" id="{AF4A72B1-18FD-8EBA-F94A-1017CEB0023B}"/>
              </a:ext>
            </a:extLst>
          </p:cNvPr>
          <p:cNvSpPr txBox="1"/>
          <p:nvPr/>
        </p:nvSpPr>
        <p:spPr>
          <a:xfrm>
            <a:off x="101241" y="3083535"/>
            <a:ext cx="5946486" cy="5632311"/>
          </a:xfrm>
          <a:prstGeom prst="rect">
            <a:avLst/>
          </a:prstGeom>
          <a:noFill/>
        </p:spPr>
        <p:txBody>
          <a:bodyPr wrap="square" rtlCol="0">
            <a:spAutoFit/>
          </a:bodyPr>
          <a:lstStyle/>
          <a:p>
            <a:pPr marL="742950" indent="-742950">
              <a:buFont typeface="+mj-lt"/>
              <a:buAutoNum type="arabicPeriod"/>
            </a:pPr>
            <a:r>
              <a:rPr lang="el-GR" sz="3600" dirty="0"/>
              <a:t>Τι θα συνέβαινε λοιπόν εάν έρχονταν και άλλοι να παίξουν μαζί μας;</a:t>
            </a:r>
          </a:p>
          <a:p>
            <a:pPr marL="742950" indent="-742950">
              <a:buFont typeface="+mj-lt"/>
              <a:buAutoNum type="arabicPeriod"/>
            </a:pPr>
            <a:r>
              <a:rPr lang="el-GR" sz="3600" dirty="0"/>
              <a:t>Πως θα άλλαζε η βαθμολογία τόσο για την ομάδα όσο και για κάθε παίκτη ξεχωριστά;</a:t>
            </a:r>
          </a:p>
          <a:p>
            <a:pPr marL="742950" indent="-742950">
              <a:buFont typeface="+mj-lt"/>
              <a:buAutoNum type="arabicPeriod"/>
            </a:pPr>
            <a:r>
              <a:rPr lang="el-GR" sz="3600" dirty="0"/>
              <a:t>Η ομάδα αναπαριστά την κοινωνία ενώ οι παίκτες τους πολίτες</a:t>
            </a:r>
          </a:p>
        </p:txBody>
      </p:sp>
      <p:pic>
        <p:nvPicPr>
          <p:cNvPr id="9" name="Εικόνα 8">
            <a:extLst>
              <a:ext uri="{FF2B5EF4-FFF2-40B4-BE49-F238E27FC236}">
                <a16:creationId xmlns:a16="http://schemas.microsoft.com/office/drawing/2014/main" id="{8D793F9B-2E72-D11C-8EEC-5F07C67EE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7727" y="3053306"/>
            <a:ext cx="5981751" cy="5479466"/>
          </a:xfrm>
          <a:prstGeom prst="rect">
            <a:avLst/>
          </a:prstGeom>
          <a:ln>
            <a:solidFill>
              <a:schemeClr val="tx1"/>
            </a:solidFill>
          </a:ln>
        </p:spPr>
      </p:pic>
      <p:sp>
        <p:nvSpPr>
          <p:cNvPr id="12" name="TextBox 11">
            <a:extLst>
              <a:ext uri="{FF2B5EF4-FFF2-40B4-BE49-F238E27FC236}">
                <a16:creationId xmlns:a16="http://schemas.microsoft.com/office/drawing/2014/main" id="{D7788E13-0D8A-91A9-B3C5-983C8ED14663}"/>
              </a:ext>
            </a:extLst>
          </p:cNvPr>
          <p:cNvSpPr txBox="1"/>
          <p:nvPr/>
        </p:nvSpPr>
        <p:spPr>
          <a:xfrm>
            <a:off x="1026825" y="1576738"/>
            <a:ext cx="10138348" cy="1200329"/>
          </a:xfrm>
          <a:prstGeom prst="rect">
            <a:avLst/>
          </a:prstGeom>
          <a:noFill/>
        </p:spPr>
        <p:txBody>
          <a:bodyPr wrap="square">
            <a:spAutoFit/>
          </a:bodyPr>
          <a:lstStyle/>
          <a:p>
            <a:pPr algn="ctr"/>
            <a:r>
              <a:rPr lang="el-GR" sz="3600" b="1" dirty="0"/>
              <a:t>Ναι αλλά στην κοινωνία οι αλληλεπιδράσεις είναι </a:t>
            </a:r>
          </a:p>
          <a:p>
            <a:pPr algn="ctr"/>
            <a:r>
              <a:rPr lang="el-GR" sz="3600" b="1" dirty="0"/>
              <a:t>πολύ περισσότερες</a:t>
            </a:r>
          </a:p>
        </p:txBody>
      </p:sp>
    </p:spTree>
    <p:extLst>
      <p:ext uri="{BB962C8B-B14F-4D97-AF65-F5344CB8AC3E}">
        <p14:creationId xmlns:p14="http://schemas.microsoft.com/office/powerpoint/2010/main" val="271220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9EAE4-76AC-2416-1CF5-C79118D45F3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6FFA6A9-0D2C-9F21-49EE-ABD780501065}"/>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8526E906-5294-0623-893F-EE63786C1ECE}"/>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BC6E5412-811F-CF1A-65B3-C459EFEF4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05318B27-2AA3-9A3A-00B5-E9CB58B97189}"/>
              </a:ext>
            </a:extLst>
          </p:cNvPr>
          <p:cNvSpPr txBox="1"/>
          <p:nvPr/>
        </p:nvSpPr>
        <p:spPr>
          <a:xfrm>
            <a:off x="3467441" y="612936"/>
            <a:ext cx="5257145" cy="769441"/>
          </a:xfrm>
          <a:prstGeom prst="rect">
            <a:avLst/>
          </a:prstGeom>
          <a:noFill/>
        </p:spPr>
        <p:txBody>
          <a:bodyPr wrap="none" rtlCol="0">
            <a:spAutoFit/>
          </a:bodyPr>
          <a:lstStyle/>
          <a:p>
            <a:pPr algn="ctr"/>
            <a:r>
              <a:rPr lang="el-GR" sz="4400" b="1" dirty="0">
                <a:solidFill>
                  <a:srgbClr val="C00000"/>
                </a:solidFill>
              </a:rPr>
              <a:t>ΑΣ ΞΑΝΑΠΑΙΞΟΥΜΕ…</a:t>
            </a:r>
          </a:p>
        </p:txBody>
      </p:sp>
      <p:graphicFrame>
        <p:nvGraphicFramePr>
          <p:cNvPr id="10" name="Αντικείμενο 9">
            <a:extLst>
              <a:ext uri="{FF2B5EF4-FFF2-40B4-BE49-F238E27FC236}">
                <a16:creationId xmlns:a16="http://schemas.microsoft.com/office/drawing/2014/main" id="{0401F57A-A10C-3134-1E2C-522424CF7F78}"/>
              </a:ext>
            </a:extLst>
          </p:cNvPr>
          <p:cNvGraphicFramePr>
            <a:graphicFrameLocks noChangeAspect="1"/>
          </p:cNvGraphicFramePr>
          <p:nvPr>
            <p:extLst>
              <p:ext uri="{D42A27DB-BD31-4B8C-83A1-F6EECF244321}">
                <p14:modId xmlns:p14="http://schemas.microsoft.com/office/powerpoint/2010/main" val="2048357416"/>
              </p:ext>
            </p:extLst>
          </p:nvPr>
        </p:nvGraphicFramePr>
        <p:xfrm>
          <a:off x="392905" y="1635551"/>
          <a:ext cx="11406188" cy="5772150"/>
        </p:xfrm>
        <a:graphic>
          <a:graphicData uri="http://schemas.openxmlformats.org/presentationml/2006/ole">
            <mc:AlternateContent xmlns:mc="http://schemas.openxmlformats.org/markup-compatibility/2006">
              <mc:Choice xmlns:v="urn:schemas-microsoft-com:vml" Requires="v">
                <p:oleObj name="Worksheet" r:id="rId3" imgW="4274621" imgH="2163938" progId="Excel.Sheet.12">
                  <p:embed/>
                </p:oleObj>
              </mc:Choice>
              <mc:Fallback>
                <p:oleObj name="Worksheet" r:id="rId3" imgW="4274621" imgH="2163938" progId="Excel.Sheet.12">
                  <p:embed/>
                  <p:pic>
                    <p:nvPicPr>
                      <p:cNvPr id="0" name=""/>
                      <p:cNvPicPr/>
                      <p:nvPr/>
                    </p:nvPicPr>
                    <p:blipFill>
                      <a:blip r:embed="rId4"/>
                      <a:stretch>
                        <a:fillRect/>
                      </a:stretch>
                    </p:blipFill>
                    <p:spPr>
                      <a:xfrm>
                        <a:off x="392905" y="1635551"/>
                        <a:ext cx="11406188" cy="5772150"/>
                      </a:xfrm>
                      <a:prstGeom prst="rect">
                        <a:avLst/>
                      </a:prstGeom>
                    </p:spPr>
                  </p:pic>
                </p:oleObj>
              </mc:Fallback>
            </mc:AlternateContent>
          </a:graphicData>
        </a:graphic>
      </p:graphicFrame>
      <p:pic>
        <p:nvPicPr>
          <p:cNvPr id="13" name="Εικόνα 12">
            <a:extLst>
              <a:ext uri="{FF2B5EF4-FFF2-40B4-BE49-F238E27FC236}">
                <a16:creationId xmlns:a16="http://schemas.microsoft.com/office/drawing/2014/main" id="{FF56BB31-944B-FDDD-6C14-AFC9861B8A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1880" y="7822424"/>
            <a:ext cx="4770120" cy="4369575"/>
          </a:xfrm>
          <a:prstGeom prst="rect">
            <a:avLst/>
          </a:prstGeom>
          <a:ln>
            <a:solidFill>
              <a:schemeClr val="tx1"/>
            </a:solidFill>
          </a:ln>
        </p:spPr>
      </p:pic>
    </p:spTree>
    <p:extLst>
      <p:ext uri="{BB962C8B-B14F-4D97-AF65-F5344CB8AC3E}">
        <p14:creationId xmlns:p14="http://schemas.microsoft.com/office/powerpoint/2010/main" val="95637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03398-1B2B-3D62-E840-DF17DFE468F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3DDAF8E-FC51-F12B-4761-44DAEA97C19F}"/>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A651F454-4B3E-30F0-DC6D-0FC8A740BEE6}"/>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793CFE36-7E7F-CA1D-CCA0-39FC355593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19" name="TextBox 18">
            <a:extLst>
              <a:ext uri="{FF2B5EF4-FFF2-40B4-BE49-F238E27FC236}">
                <a16:creationId xmlns:a16="http://schemas.microsoft.com/office/drawing/2014/main" id="{3A61407C-80A2-5DA7-4A51-5E1A0F917368}"/>
              </a:ext>
            </a:extLst>
          </p:cNvPr>
          <p:cNvSpPr txBox="1"/>
          <p:nvPr/>
        </p:nvSpPr>
        <p:spPr>
          <a:xfrm>
            <a:off x="2029020" y="594666"/>
            <a:ext cx="8133957" cy="5078313"/>
          </a:xfrm>
          <a:prstGeom prst="rect">
            <a:avLst/>
          </a:prstGeom>
          <a:noFill/>
        </p:spPr>
        <p:txBody>
          <a:bodyPr wrap="square" rtlCol="0">
            <a:spAutoFit/>
          </a:bodyPr>
          <a:lstStyle/>
          <a:p>
            <a:pPr algn="ctr"/>
            <a:r>
              <a:rPr lang="el-GR" sz="3600" dirty="0">
                <a:hlinkClick r:id="rId3"/>
              </a:rPr>
              <a:t>ΘΕΛΕΙ ΚΑΠΟΙΟΣ ΝΑ ΠΑΙΞΟΥΜΕ ΜΠΑΛΑ;</a:t>
            </a:r>
          </a:p>
          <a:p>
            <a:pPr algn="ctr"/>
            <a:r>
              <a:rPr lang="el-GR" sz="3600" dirty="0">
                <a:hlinkClick r:id="rId3"/>
              </a:rPr>
              <a:t>Konstantinos Papalitsas (@papalits.com) | </a:t>
            </a:r>
            <a:r>
              <a:rPr lang="el-GR" sz="3600" dirty="0" err="1">
                <a:hlinkClick r:id="rId3"/>
              </a:rPr>
              <a:t>TikTok</a:t>
            </a:r>
            <a:endParaRPr lang="el-GR" sz="3600" dirty="0"/>
          </a:p>
          <a:p>
            <a:pPr algn="ctr"/>
            <a:endParaRPr lang="el-GR" sz="3600" dirty="0">
              <a:hlinkClick r:id="rId4"/>
            </a:endParaRPr>
          </a:p>
          <a:p>
            <a:pPr algn="ctr"/>
            <a:r>
              <a:rPr lang="el-GR" sz="3600" dirty="0">
                <a:hlinkClick r:id="rId4"/>
              </a:rPr>
              <a:t>ΤΑ ΒΑΖΑ ΤΗΣ ΖΩΗΣ</a:t>
            </a:r>
          </a:p>
          <a:p>
            <a:pPr algn="ctr"/>
            <a:r>
              <a:rPr lang="el-GR" sz="3600" dirty="0">
                <a:hlinkClick r:id="rId4"/>
              </a:rPr>
              <a:t>Όλες οι δημοσιεύσεις • </a:t>
            </a:r>
            <a:r>
              <a:rPr lang="el-GR" sz="3600" dirty="0" err="1">
                <a:hlinkClick r:id="rId4"/>
              </a:rPr>
              <a:t>Instagram</a:t>
            </a:r>
            <a:endParaRPr lang="el-GR" sz="3600" dirty="0">
              <a:hlinkClick r:id="rId5"/>
            </a:endParaRPr>
          </a:p>
          <a:p>
            <a:pPr algn="ctr"/>
            <a:endParaRPr lang="el-GR" sz="3600" dirty="0">
              <a:hlinkClick r:id="rId5"/>
            </a:endParaRPr>
          </a:p>
          <a:p>
            <a:pPr algn="ctr"/>
            <a:r>
              <a:rPr lang="el-GR" sz="3600" dirty="0">
                <a:hlinkClick r:id="rId5"/>
              </a:rPr>
              <a:t>Η ΠΡΟΠΑΓΑΝΔΑ</a:t>
            </a:r>
          </a:p>
          <a:p>
            <a:pPr algn="ctr"/>
            <a:r>
              <a:rPr lang="el-GR" sz="3600" dirty="0">
                <a:hlinkClick r:id="rId5"/>
              </a:rPr>
              <a:t>Όλες οι δημοσιεύσεις • </a:t>
            </a:r>
            <a:r>
              <a:rPr lang="el-GR" sz="3600" dirty="0" err="1">
                <a:hlinkClick r:id="rId5"/>
              </a:rPr>
              <a:t>Instagram</a:t>
            </a:r>
            <a:endParaRPr lang="el-GR" sz="3600" dirty="0"/>
          </a:p>
        </p:txBody>
      </p:sp>
      <p:sp>
        <p:nvSpPr>
          <p:cNvPr id="5" name="TextBox 4">
            <a:extLst>
              <a:ext uri="{FF2B5EF4-FFF2-40B4-BE49-F238E27FC236}">
                <a16:creationId xmlns:a16="http://schemas.microsoft.com/office/drawing/2014/main" id="{C85C4D82-AC0B-7D60-126E-80F3452A26E7}"/>
              </a:ext>
            </a:extLst>
          </p:cNvPr>
          <p:cNvSpPr txBox="1"/>
          <p:nvPr/>
        </p:nvSpPr>
        <p:spPr>
          <a:xfrm>
            <a:off x="1948113" y="6115060"/>
            <a:ext cx="8719887" cy="646331"/>
          </a:xfrm>
          <a:prstGeom prst="rect">
            <a:avLst/>
          </a:prstGeom>
          <a:noFill/>
        </p:spPr>
        <p:txBody>
          <a:bodyPr wrap="none" rtlCol="0">
            <a:spAutoFit/>
          </a:bodyPr>
          <a:lstStyle/>
          <a:p>
            <a:pPr algn="ctr"/>
            <a:r>
              <a:rPr lang="el-GR" sz="3600" b="1" dirty="0">
                <a:solidFill>
                  <a:srgbClr val="C00000"/>
                </a:solidFill>
              </a:rPr>
              <a:t>ΠΕΡΙΣΣΟΤΕΡΕΣ ΕΝΝΟΙΕΣ ΚΑΙ ΠΑΡΑΔΕΙΓΜΑΤΑ </a:t>
            </a:r>
          </a:p>
        </p:txBody>
      </p:sp>
      <p:sp>
        <p:nvSpPr>
          <p:cNvPr id="8" name="TextBox 7">
            <a:extLst>
              <a:ext uri="{FF2B5EF4-FFF2-40B4-BE49-F238E27FC236}">
                <a16:creationId xmlns:a16="http://schemas.microsoft.com/office/drawing/2014/main" id="{08E0C70B-3601-005B-F60C-B500C8F4AAFF}"/>
              </a:ext>
            </a:extLst>
          </p:cNvPr>
          <p:cNvSpPr txBox="1"/>
          <p:nvPr/>
        </p:nvSpPr>
        <p:spPr>
          <a:xfrm>
            <a:off x="776493" y="7080850"/>
            <a:ext cx="11063126" cy="1754326"/>
          </a:xfrm>
          <a:prstGeom prst="rect">
            <a:avLst/>
          </a:prstGeom>
          <a:noFill/>
        </p:spPr>
        <p:txBody>
          <a:bodyPr wrap="square" rtlCol="0">
            <a:spAutoFit/>
          </a:bodyPr>
          <a:lstStyle/>
          <a:p>
            <a:pPr algn="ctr"/>
            <a:r>
              <a:rPr lang="el-GR" sz="3600" dirty="0"/>
              <a:t>ΘΑ ΒΡΕΙΤΕ ΣΤΟ ΒΙΒΛΙΟ ΠΟΥ ΕΧΕΙ ΣΤΟΧΟ </a:t>
            </a:r>
          </a:p>
          <a:p>
            <a:pPr algn="ctr"/>
            <a:r>
              <a:rPr lang="el-GR" sz="3600" dirty="0"/>
              <a:t>ΝΑ ΑΠΟΤΕΛΕΣΕΙ ΑΡΧΗ ΓΙΑ </a:t>
            </a:r>
          </a:p>
          <a:p>
            <a:pPr algn="ctr"/>
            <a:r>
              <a:rPr lang="el-GR" sz="3600" b="1" dirty="0"/>
              <a:t>ΠΡΟΒΛΗΜΑΤΙΣΜΟ</a:t>
            </a:r>
            <a:r>
              <a:rPr lang="el-GR" sz="3600" dirty="0"/>
              <a:t> ΚΑΙ </a:t>
            </a:r>
            <a:r>
              <a:rPr lang="el-GR" sz="3600" b="1" dirty="0"/>
              <a:t>ΔΙΑΛΟΓΟ</a:t>
            </a:r>
          </a:p>
        </p:txBody>
      </p:sp>
      <p:cxnSp>
        <p:nvCxnSpPr>
          <p:cNvPr id="10" name="Ευθεία γραμμή σύνδεσης 9">
            <a:extLst>
              <a:ext uri="{FF2B5EF4-FFF2-40B4-BE49-F238E27FC236}">
                <a16:creationId xmlns:a16="http://schemas.microsoft.com/office/drawing/2014/main" id="{E59779B7-8E33-3338-73CE-379E74538DDE}"/>
              </a:ext>
            </a:extLst>
          </p:cNvPr>
          <p:cNvCxnSpPr/>
          <p:nvPr/>
        </p:nvCxnSpPr>
        <p:spPr>
          <a:xfrm>
            <a:off x="1813810" y="5981075"/>
            <a:ext cx="8634334"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9911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A7FC6-6C9D-C404-F26F-94269C57F23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5051D64-C384-9F6A-9B69-1735FA378344}"/>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FFD744B4-86AD-63D5-18B4-4EDE20F22D13}"/>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5FB00E50-99D9-ABFA-34BF-A5CBC688F5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6" name="TextBox 5">
            <a:extLst>
              <a:ext uri="{FF2B5EF4-FFF2-40B4-BE49-F238E27FC236}">
                <a16:creationId xmlns:a16="http://schemas.microsoft.com/office/drawing/2014/main" id="{7258F73A-444E-075F-0EA1-DCCE13D9EA27}"/>
              </a:ext>
            </a:extLst>
          </p:cNvPr>
          <p:cNvSpPr txBox="1"/>
          <p:nvPr/>
        </p:nvSpPr>
        <p:spPr>
          <a:xfrm>
            <a:off x="3258619" y="1208445"/>
            <a:ext cx="5674759" cy="769441"/>
          </a:xfrm>
          <a:prstGeom prst="rect">
            <a:avLst/>
          </a:prstGeom>
          <a:noFill/>
        </p:spPr>
        <p:txBody>
          <a:bodyPr wrap="none" rtlCol="0">
            <a:spAutoFit/>
          </a:bodyPr>
          <a:lstStyle/>
          <a:p>
            <a:pPr algn="ctr"/>
            <a:r>
              <a:rPr lang="el-GR" sz="4400" b="1" dirty="0">
                <a:solidFill>
                  <a:srgbClr val="C00000"/>
                </a:solidFill>
              </a:rPr>
              <a:t>ΕΧΕΙΣ 5 ΛΕΠΤΑ ΑΚΟΜΑ;</a:t>
            </a:r>
          </a:p>
        </p:txBody>
      </p:sp>
      <p:pic>
        <p:nvPicPr>
          <p:cNvPr id="18" name="Εικόνα 17">
            <a:extLst>
              <a:ext uri="{FF2B5EF4-FFF2-40B4-BE49-F238E27FC236}">
                <a16:creationId xmlns:a16="http://schemas.microsoft.com/office/drawing/2014/main" id="{3853691B-BAA1-889F-3086-E13F519D0D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0130" y="4557753"/>
            <a:ext cx="3691739" cy="3691739"/>
          </a:xfrm>
          <a:prstGeom prst="rect">
            <a:avLst/>
          </a:prstGeom>
        </p:spPr>
      </p:pic>
      <p:sp>
        <p:nvSpPr>
          <p:cNvPr id="19" name="TextBox 18">
            <a:extLst>
              <a:ext uri="{FF2B5EF4-FFF2-40B4-BE49-F238E27FC236}">
                <a16:creationId xmlns:a16="http://schemas.microsoft.com/office/drawing/2014/main" id="{E163C245-EB17-6BC7-AAE7-B5C1EB840B90}"/>
              </a:ext>
            </a:extLst>
          </p:cNvPr>
          <p:cNvSpPr txBox="1"/>
          <p:nvPr/>
        </p:nvSpPr>
        <p:spPr>
          <a:xfrm>
            <a:off x="2778880" y="2413053"/>
            <a:ext cx="6634233" cy="1569660"/>
          </a:xfrm>
          <a:prstGeom prst="rect">
            <a:avLst/>
          </a:prstGeom>
          <a:noFill/>
        </p:spPr>
        <p:txBody>
          <a:bodyPr wrap="square" rtlCol="0">
            <a:spAutoFit/>
          </a:bodyPr>
          <a:lstStyle/>
          <a:p>
            <a:pPr algn="ctr"/>
            <a:r>
              <a:rPr lang="el-GR" sz="3200" b="1" i="1" dirty="0"/>
              <a:t>Ας κάνουμε όλοι μαζί το τεστ για να δούμε πόσο ταιριάζουμε στο νέο προτεινόμενο εργασιακό μοντέλο…</a:t>
            </a:r>
          </a:p>
        </p:txBody>
      </p:sp>
    </p:spTree>
    <p:extLst>
      <p:ext uri="{BB962C8B-B14F-4D97-AF65-F5344CB8AC3E}">
        <p14:creationId xmlns:p14="http://schemas.microsoft.com/office/powerpoint/2010/main" val="310215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E0A51-5395-BCC2-3991-A22F77F7930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6A4A166-B238-32F1-5981-B33EAB8A0B3F}"/>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8E821E88-B778-CAB6-30DE-B66A828AAE82}"/>
              </a:ext>
            </a:extLst>
          </p:cNvPr>
          <p:cNvSpPr>
            <a:spLocks noGrp="1"/>
          </p:cNvSpPr>
          <p:nvPr>
            <p:ph type="subTitle" idx="1"/>
          </p:nvPr>
        </p:nvSpPr>
        <p:spPr/>
        <p:txBody>
          <a:bodyPr/>
          <a:lstStyle/>
          <a:p>
            <a:endParaRPr lang="el-GR"/>
          </a:p>
        </p:txBody>
      </p:sp>
      <p:pic>
        <p:nvPicPr>
          <p:cNvPr id="7" name="Εικόνα 6">
            <a:extLst>
              <a:ext uri="{FF2B5EF4-FFF2-40B4-BE49-F238E27FC236}">
                <a16:creationId xmlns:a16="http://schemas.microsoft.com/office/drawing/2014/main" id="{950F6DA5-28D6-30CD-62BC-EF688F158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12192000"/>
          </a:xfrm>
          <a:prstGeom prst="rect">
            <a:avLst/>
          </a:prstGeom>
        </p:spPr>
      </p:pic>
      <p:sp>
        <p:nvSpPr>
          <p:cNvPr id="4" name="TextBox 3">
            <a:extLst>
              <a:ext uri="{FF2B5EF4-FFF2-40B4-BE49-F238E27FC236}">
                <a16:creationId xmlns:a16="http://schemas.microsoft.com/office/drawing/2014/main" id="{9C8E4478-8A4D-AF16-0F52-0E46D420F304}"/>
              </a:ext>
            </a:extLst>
          </p:cNvPr>
          <p:cNvSpPr txBox="1"/>
          <p:nvPr/>
        </p:nvSpPr>
        <p:spPr>
          <a:xfrm>
            <a:off x="3798735" y="1326765"/>
            <a:ext cx="4594528" cy="769441"/>
          </a:xfrm>
          <a:prstGeom prst="rect">
            <a:avLst/>
          </a:prstGeom>
          <a:noFill/>
        </p:spPr>
        <p:txBody>
          <a:bodyPr wrap="none" rtlCol="0">
            <a:spAutoFit/>
          </a:bodyPr>
          <a:lstStyle/>
          <a:p>
            <a:pPr algn="ctr"/>
            <a:r>
              <a:rPr lang="el-GR" sz="4400" b="1" dirty="0">
                <a:solidFill>
                  <a:srgbClr val="C00000"/>
                </a:solidFill>
              </a:rPr>
              <a:t>ΕΥΧΑΡΙΣΤΩ ΠΟΛΥ!!</a:t>
            </a:r>
          </a:p>
        </p:txBody>
      </p:sp>
      <p:sp>
        <p:nvSpPr>
          <p:cNvPr id="5" name="TextBox 4">
            <a:extLst>
              <a:ext uri="{FF2B5EF4-FFF2-40B4-BE49-F238E27FC236}">
                <a16:creationId xmlns:a16="http://schemas.microsoft.com/office/drawing/2014/main" id="{798C4728-CD5C-0585-1F43-012982B941BD}"/>
              </a:ext>
            </a:extLst>
          </p:cNvPr>
          <p:cNvSpPr txBox="1"/>
          <p:nvPr/>
        </p:nvSpPr>
        <p:spPr>
          <a:xfrm>
            <a:off x="564436" y="2441587"/>
            <a:ext cx="11063126" cy="646331"/>
          </a:xfrm>
          <a:prstGeom prst="rect">
            <a:avLst/>
          </a:prstGeom>
          <a:noFill/>
        </p:spPr>
        <p:txBody>
          <a:bodyPr wrap="square" rtlCol="0">
            <a:spAutoFit/>
          </a:bodyPr>
          <a:lstStyle/>
          <a:p>
            <a:pPr algn="ctr"/>
            <a:r>
              <a:rPr lang="el-GR" sz="3600" dirty="0"/>
              <a:t>και μην ξεχνάτε…</a:t>
            </a:r>
            <a:endParaRPr lang="el-GR" sz="3600" b="1" dirty="0"/>
          </a:p>
        </p:txBody>
      </p:sp>
      <p:sp>
        <p:nvSpPr>
          <p:cNvPr id="6" name="TextBox 5">
            <a:extLst>
              <a:ext uri="{FF2B5EF4-FFF2-40B4-BE49-F238E27FC236}">
                <a16:creationId xmlns:a16="http://schemas.microsoft.com/office/drawing/2014/main" id="{F6DC9AA3-F4A0-0FEA-BE31-9F34A5B2C5A0}"/>
              </a:ext>
            </a:extLst>
          </p:cNvPr>
          <p:cNvSpPr txBox="1"/>
          <p:nvPr/>
        </p:nvSpPr>
        <p:spPr>
          <a:xfrm>
            <a:off x="1022432" y="3433299"/>
            <a:ext cx="10147137" cy="769441"/>
          </a:xfrm>
          <a:prstGeom prst="rect">
            <a:avLst/>
          </a:prstGeom>
          <a:noFill/>
        </p:spPr>
        <p:txBody>
          <a:bodyPr wrap="none" rtlCol="0">
            <a:spAutoFit/>
          </a:bodyPr>
          <a:lstStyle/>
          <a:p>
            <a:pPr algn="ctr"/>
            <a:r>
              <a:rPr lang="el-GR" sz="4400" b="1" dirty="0">
                <a:solidFill>
                  <a:srgbClr val="C00000"/>
                </a:solidFill>
              </a:rPr>
              <a:t>Ο ΕΡΓΑΣΙΑΚΟΣ ΑΓΩΝΑΣ ΜΟΛΙΣ ΞΕΚΙΝΗΣΕ…</a:t>
            </a:r>
          </a:p>
        </p:txBody>
      </p:sp>
      <p:sp>
        <p:nvSpPr>
          <p:cNvPr id="9" name="TextBox 8">
            <a:extLst>
              <a:ext uri="{FF2B5EF4-FFF2-40B4-BE49-F238E27FC236}">
                <a16:creationId xmlns:a16="http://schemas.microsoft.com/office/drawing/2014/main" id="{2CE63AE5-DF49-3106-F7F6-7823FB1D1270}"/>
              </a:ext>
            </a:extLst>
          </p:cNvPr>
          <p:cNvSpPr txBox="1"/>
          <p:nvPr/>
        </p:nvSpPr>
        <p:spPr>
          <a:xfrm>
            <a:off x="564436" y="5574787"/>
            <a:ext cx="11063126" cy="646331"/>
          </a:xfrm>
          <a:prstGeom prst="rect">
            <a:avLst/>
          </a:prstGeom>
          <a:noFill/>
        </p:spPr>
        <p:txBody>
          <a:bodyPr wrap="square" rtlCol="0">
            <a:spAutoFit/>
          </a:bodyPr>
          <a:lstStyle/>
          <a:p>
            <a:pPr algn="ctr"/>
            <a:r>
              <a:rPr lang="en-US" sz="3600" b="1" u="sng" dirty="0"/>
              <a:t>Get Social</a:t>
            </a:r>
            <a:endParaRPr lang="el-GR" sz="3600" b="1" u="sng" dirty="0"/>
          </a:p>
        </p:txBody>
      </p:sp>
      <p:pic>
        <p:nvPicPr>
          <p:cNvPr id="19" name="Εικόνα 18">
            <a:hlinkClick r:id="rId3"/>
            <a:extLst>
              <a:ext uri="{FF2B5EF4-FFF2-40B4-BE49-F238E27FC236}">
                <a16:creationId xmlns:a16="http://schemas.microsoft.com/office/drawing/2014/main" id="{486FF5FD-8446-CEEC-B996-AA81785E0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6099" y="6235350"/>
            <a:ext cx="1800000" cy="1800000"/>
          </a:xfrm>
          <a:prstGeom prst="rect">
            <a:avLst/>
          </a:prstGeom>
        </p:spPr>
      </p:pic>
      <p:pic>
        <p:nvPicPr>
          <p:cNvPr id="21" name="Εικόνα 20">
            <a:hlinkClick r:id="rId5"/>
            <a:extLst>
              <a:ext uri="{FF2B5EF4-FFF2-40B4-BE49-F238E27FC236}">
                <a16:creationId xmlns:a16="http://schemas.microsoft.com/office/drawing/2014/main" id="{A61C5F57-A770-0119-C138-CB9B88591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1731" y="6385072"/>
            <a:ext cx="1440000" cy="1440000"/>
          </a:xfrm>
          <a:prstGeom prst="rect">
            <a:avLst/>
          </a:prstGeom>
        </p:spPr>
      </p:pic>
      <p:pic>
        <p:nvPicPr>
          <p:cNvPr id="23" name="Εικόνα 22">
            <a:hlinkClick r:id="rId7"/>
            <a:extLst>
              <a:ext uri="{FF2B5EF4-FFF2-40B4-BE49-F238E27FC236}">
                <a16:creationId xmlns:a16="http://schemas.microsoft.com/office/drawing/2014/main" id="{E9E5DAAB-6F76-CC77-3ECB-7BFBC6E5E6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53915" y="6226884"/>
            <a:ext cx="1800000" cy="1800000"/>
          </a:xfrm>
          <a:prstGeom prst="rect">
            <a:avLst/>
          </a:prstGeom>
        </p:spPr>
      </p:pic>
      <p:pic>
        <p:nvPicPr>
          <p:cNvPr id="25" name="Εικόνα 24">
            <a:hlinkClick r:id="rId9"/>
            <a:extLst>
              <a:ext uri="{FF2B5EF4-FFF2-40B4-BE49-F238E27FC236}">
                <a16:creationId xmlns:a16="http://schemas.microsoft.com/office/drawing/2014/main" id="{B50EA553-AFE0-FF7C-32E9-9836E975D04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09461" y="6025072"/>
            <a:ext cx="2160000" cy="2160000"/>
          </a:xfrm>
          <a:prstGeom prst="rect">
            <a:avLst/>
          </a:prstGeom>
        </p:spPr>
      </p:pic>
      <p:pic>
        <p:nvPicPr>
          <p:cNvPr id="27" name="Εικόνα 26">
            <a:hlinkClick r:id="rId11"/>
            <a:extLst>
              <a:ext uri="{FF2B5EF4-FFF2-40B4-BE49-F238E27FC236}">
                <a16:creationId xmlns:a16="http://schemas.microsoft.com/office/drawing/2014/main" id="{590423FB-B09C-B4DD-0F9D-DA6792C788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33898" y="6293687"/>
            <a:ext cx="1800000" cy="1800000"/>
          </a:xfrm>
          <a:prstGeom prst="rect">
            <a:avLst/>
          </a:prstGeom>
        </p:spPr>
      </p:pic>
      <p:pic>
        <p:nvPicPr>
          <p:cNvPr id="29" name="Εικόνα 28">
            <a:hlinkClick r:id="rId13"/>
            <a:extLst>
              <a:ext uri="{FF2B5EF4-FFF2-40B4-BE49-F238E27FC236}">
                <a16:creationId xmlns:a16="http://schemas.microsoft.com/office/drawing/2014/main" id="{CB6FE920-80AC-D59B-715F-4EFDA82A1C7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85024" y="6055350"/>
            <a:ext cx="2160000" cy="2160000"/>
          </a:xfrm>
          <a:prstGeom prst="rect">
            <a:avLst/>
          </a:prstGeom>
        </p:spPr>
      </p:pic>
    </p:spTree>
    <p:extLst>
      <p:ext uri="{BB962C8B-B14F-4D97-AF65-F5344CB8AC3E}">
        <p14:creationId xmlns:p14="http://schemas.microsoft.com/office/powerpoint/2010/main" val="845613613"/>
      </p:ext>
    </p:extLst>
  </p:cSld>
  <p:clrMapOvr>
    <a:masterClrMapping/>
  </p:clrMapOvr>
</p:sld>
</file>

<file path=ppt/theme/theme1.xml><?xml version="1.0" encoding="utf-8"?>
<a:theme xmlns:a="http://schemas.openxmlformats.org/drawingml/2006/main" name="Θέμα του Office">
  <a:themeElements>
    <a:clrScheme name="Θέμα του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του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1019</TotalTime>
  <Words>1419</Words>
  <Application>Microsoft Office PowerPoint</Application>
  <PresentationFormat>Προσαρμογή</PresentationFormat>
  <Paragraphs>208</Paragraphs>
  <Slides>26</Slides>
  <Notes>0</Notes>
  <HiddenSlides>0</HiddenSlides>
  <MMClips>0</MMClips>
  <ScaleCrop>false</ScaleCrop>
  <HeadingPairs>
    <vt:vector size="8" baseType="variant">
      <vt:variant>
        <vt:lpstr>Γραμματοσειρές που χρησιμοποιούνται</vt:lpstr>
      </vt:variant>
      <vt:variant>
        <vt:i4>4</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26</vt:i4>
      </vt:variant>
    </vt:vector>
  </HeadingPairs>
  <TitlesOfParts>
    <vt:vector size="32" baseType="lpstr">
      <vt:lpstr>Arial</vt:lpstr>
      <vt:lpstr>Calibri</vt:lpstr>
      <vt:lpstr>Calibri Light</vt:lpstr>
      <vt:lpstr>Garamond</vt:lpstr>
      <vt:lpstr>Θέμα του Office</vt:lpstr>
      <vt:lpstr>Worksheet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konstantinos papalitsas</dc:creator>
  <cp:lastModifiedBy>konstantinos papalitsas</cp:lastModifiedBy>
  <cp:revision>116</cp:revision>
  <dcterms:created xsi:type="dcterms:W3CDTF">2025-11-06T14:40:57Z</dcterms:created>
  <dcterms:modified xsi:type="dcterms:W3CDTF">2026-10-11T13:14:49Z</dcterms:modified>
</cp:coreProperties>
</file>